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89" r:id="rId2"/>
    <p:sldId id="290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91" r:id="rId13"/>
    <p:sldId id="292" r:id="rId14"/>
    <p:sldId id="293" r:id="rId15"/>
  </p:sldIdLst>
  <p:sldSz cx="6858000" cy="9144000" type="screen4x3"/>
  <p:notesSz cx="9926638" cy="679767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 userDrawn="1">
          <p15:clr>
            <a:srgbClr val="A4A3A4"/>
          </p15:clr>
        </p15:guide>
        <p15:guide id="2" pos="312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78" autoAdjust="0"/>
  </p:normalViewPr>
  <p:slideViewPr>
    <p:cSldViewPr>
      <p:cViewPr varScale="1">
        <p:scale>
          <a:sx n="82" d="100"/>
          <a:sy n="82" d="100"/>
        </p:scale>
        <p:origin x="3042" y="10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-3870" y="-90"/>
      </p:cViewPr>
      <p:guideLst>
        <p:guide orient="horz" pos="214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621696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F92466-EF46-48AE-8C94-0B6803D5D031}" type="datetimeFigureOut">
              <a:rPr lang="ko-KR" altLang="en-US" smtClean="0"/>
              <a:t>2018-03-02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621696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1DDBB6-2104-4BF1-9FD8-0984525D5B1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54003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4" cy="339884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4" cy="339884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r">
              <a:defRPr sz="1300"/>
            </a:lvl1pPr>
          </a:lstStyle>
          <a:p>
            <a:fld id="{E770DCD5-1E94-452F-A00B-BEC70141B54F}" type="datetimeFigureOut">
              <a:rPr lang="ko-KR" altLang="en-US" smtClean="0"/>
              <a:pPr/>
              <a:t>2018-03-02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006850" y="509588"/>
            <a:ext cx="19129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2" tIns="47781" rIns="95562" bIns="47781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2665" y="3228896"/>
            <a:ext cx="7941310" cy="3058954"/>
          </a:xfrm>
          <a:prstGeom prst="rect">
            <a:avLst/>
          </a:prstGeom>
        </p:spPr>
        <p:txBody>
          <a:bodyPr vert="horz" lIns="95562" tIns="47781" rIns="95562" bIns="47781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456611"/>
            <a:ext cx="4301544" cy="339884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22798" y="6456611"/>
            <a:ext cx="4301544" cy="339884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r">
              <a:defRPr sz="1300"/>
            </a:lvl1pPr>
          </a:lstStyle>
          <a:p>
            <a:fld id="{B31D7DF9-18CC-47C8-9EFF-A238D54C0F7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06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950DF8-DA3B-4BA7-A849-019E0052D3A5}" type="slidenum">
              <a:rPr lang="en-US" altLang="ko-KR"/>
              <a:pPr/>
              <a:t>6</a:t>
            </a:fld>
            <a:endParaRPr lang="en-US" altLang="ko-KR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ko-K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18C8-806A-499B-BDC2-F63A60D10E3D}" type="datetimeFigureOut">
              <a:rPr lang="ko-KR" altLang="en-US" smtClean="0"/>
              <a:pPr/>
              <a:t>2018-03-02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7FF71-4147-45C4-8C65-CDF758EAAA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18C8-806A-499B-BDC2-F63A60D10E3D}" type="datetimeFigureOut">
              <a:rPr lang="ko-KR" altLang="en-US" smtClean="0"/>
              <a:pPr/>
              <a:t>2018-03-02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7FF71-4147-45C4-8C65-CDF758EAAA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18C8-806A-499B-BDC2-F63A60D10E3D}" type="datetimeFigureOut">
              <a:rPr lang="ko-KR" altLang="en-US" smtClean="0"/>
              <a:pPr/>
              <a:t>2018-03-02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7FF71-4147-45C4-8C65-CDF758EAAA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18C8-806A-499B-BDC2-F63A60D10E3D}" type="datetimeFigureOut">
              <a:rPr lang="ko-KR" altLang="en-US" smtClean="0"/>
              <a:pPr/>
              <a:t>2018-03-02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7FF71-4147-45C4-8C65-CDF758EAAA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18C8-806A-499B-BDC2-F63A60D10E3D}" type="datetimeFigureOut">
              <a:rPr lang="ko-KR" altLang="en-US" smtClean="0"/>
              <a:pPr/>
              <a:t>2018-03-02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7FF71-4147-45C4-8C65-CDF758EAAA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18C8-806A-499B-BDC2-F63A60D10E3D}" type="datetimeFigureOut">
              <a:rPr lang="ko-KR" altLang="en-US" smtClean="0"/>
              <a:pPr/>
              <a:t>2018-03-02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7FF71-4147-45C4-8C65-CDF758EAAA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18C8-806A-499B-BDC2-F63A60D10E3D}" type="datetimeFigureOut">
              <a:rPr lang="ko-KR" altLang="en-US" smtClean="0"/>
              <a:pPr/>
              <a:t>2018-03-02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7FF71-4147-45C4-8C65-CDF758EAAA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18C8-806A-499B-BDC2-F63A60D10E3D}" type="datetimeFigureOut">
              <a:rPr lang="ko-KR" altLang="en-US" smtClean="0"/>
              <a:pPr/>
              <a:t>2018-03-02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7FF71-4147-45C4-8C65-CDF758EAAA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18C8-806A-499B-BDC2-F63A60D10E3D}" type="datetimeFigureOut">
              <a:rPr lang="ko-KR" altLang="en-US" smtClean="0"/>
              <a:pPr/>
              <a:t>2018-03-02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7FF71-4147-45C4-8C65-CDF758EAAA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18C8-806A-499B-BDC2-F63A60D10E3D}" type="datetimeFigureOut">
              <a:rPr lang="ko-KR" altLang="en-US" smtClean="0"/>
              <a:pPr/>
              <a:t>2018-03-02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7FF71-4147-45C4-8C65-CDF758EAAA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18C8-806A-499B-BDC2-F63A60D10E3D}" type="datetimeFigureOut">
              <a:rPr lang="ko-KR" altLang="en-US" smtClean="0"/>
              <a:pPr/>
              <a:t>2018-03-02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7FF71-4147-45C4-8C65-CDF758EAAA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E18C8-806A-499B-BDC2-F63A60D10E3D}" type="datetimeFigureOut">
              <a:rPr lang="ko-KR" altLang="en-US" smtClean="0"/>
              <a:pPr/>
              <a:t>2018-03-02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7FF71-4147-45C4-8C65-CDF758EAAA4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9" name="그림 8" descr="로고_홀트아동복지회_국영문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3009936" y="8820472"/>
            <a:ext cx="1067136" cy="33348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withchild@holt.or.kr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771302" y="1378496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5" name="_x570860440" descr="EMB000033ec0bc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736" y="2141222"/>
            <a:ext cx="1546225" cy="1400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771302" y="1063025"/>
            <a:ext cx="5466010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 latinLnBrk="0">
              <a:lnSpc>
                <a:spcPct val="160000"/>
              </a:lnSpc>
            </a:pPr>
            <a:r>
              <a:rPr lang="en-US" altLang="ko-KR" sz="1500" b="1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&lt;</a:t>
            </a:r>
            <a:r>
              <a:rPr lang="ko-KR" altLang="en-US" sz="1500" b="1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심사기준 및 증빙서류 관련 안내</a:t>
            </a:r>
            <a:r>
              <a:rPr lang="en-US" altLang="ko-KR" sz="1500" b="1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&gt;</a:t>
            </a:r>
            <a:endParaRPr lang="ko-KR" altLang="en-US" sz="1500" b="1" kern="100" dirty="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pPr marL="342900" indent="-342900" fontAlgn="base" latinLnBrk="0"/>
            <a:r>
              <a:rPr lang="en-US" altLang="ko-KR" sz="1100" b="1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- </a:t>
            </a:r>
            <a:r>
              <a:rPr lang="ko-KR" altLang="en-US" sz="1100" b="1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심사기준 안내</a:t>
            </a:r>
            <a:endParaRPr lang="ko-KR" altLang="en-US" sz="1100" b="1" kern="10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003511"/>
              </p:ext>
            </p:extLst>
          </p:nvPr>
        </p:nvGraphicFramePr>
        <p:xfrm>
          <a:off x="2924945" y="2009438"/>
          <a:ext cx="3283024" cy="1541904"/>
        </p:xfrm>
        <a:graphic>
          <a:graphicData uri="http://schemas.openxmlformats.org/drawingml/2006/table">
            <a:tbl>
              <a:tblPr/>
              <a:tblGrid>
                <a:gridCol w="3283024">
                  <a:extLst>
                    <a:ext uri="{9D8B030D-6E8A-4147-A177-3AD203B41FA5}">
                      <a16:colId xmlns:a16="http://schemas.microsoft.com/office/drawing/2014/main" val="296722070"/>
                    </a:ext>
                  </a:extLst>
                </a:gridCol>
              </a:tblGrid>
              <a:tr h="1541904">
                <a:tc>
                  <a:txBody>
                    <a:bodyPr/>
                    <a:lstStyle/>
                    <a:p>
                      <a:pPr marL="342900" marR="0" lvl="0" indent="-3429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●"/>
                      </a:pP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명확성 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: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자신의 꿈에 대한 확신이 있고 주도적으로 </a:t>
                      </a:r>
                      <a:r>
                        <a:rPr lang="ko-KR" altLang="en-US" sz="9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    </a:t>
                      </a:r>
                      <a:endParaRPr lang="en-US" altLang="ko-KR" sz="900" kern="0" spc="0" dirty="0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9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                   </a:t>
                      </a:r>
                      <a:r>
                        <a:rPr lang="ko-KR" altLang="en-US" sz="9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발하고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연마하는 의지와 노력이 분명한 </a:t>
                      </a:r>
                      <a:r>
                        <a:rPr lang="ko-KR" altLang="en-US" sz="9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정도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342900" marR="0" lvl="0" indent="-3429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●"/>
                      </a:pPr>
                      <a:r>
                        <a:rPr lang="ko-KR" altLang="en-US" sz="900" kern="0" spc="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이타성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: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꿈 지원금 지원을 통한 스스로의 성장 </a:t>
                      </a:r>
                      <a:r>
                        <a:rPr lang="ko-KR" altLang="en-US" sz="9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가능성 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                   </a:t>
                      </a:r>
                      <a:r>
                        <a:rPr lang="ko-KR" altLang="en-US" sz="9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및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사회의 기여도 정도 표현한 정도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342900" marR="0" lvl="0" indent="-3429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●"/>
                      </a:pP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계획성 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: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실질적인 성장 및 능력 개발에 대한 자기 </a:t>
                      </a:r>
                      <a:endParaRPr lang="en-US" altLang="ko-KR" sz="900" kern="0" spc="0" dirty="0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900" kern="0" spc="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                   </a:t>
                      </a:r>
                      <a:r>
                        <a:rPr lang="ko-KR" altLang="en-US" sz="9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학습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및 </a:t>
                      </a:r>
                      <a:r>
                        <a:rPr lang="ko-KR" altLang="en-US" sz="9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진로 계획의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내용을 포함한 정도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2541872"/>
                  </a:ext>
                </a:extLst>
              </a:tr>
            </a:tbl>
          </a:graphicData>
        </a:graphic>
      </p:graphicFrame>
      <p:sp>
        <p:nvSpPr>
          <p:cNvPr id="5" name="직사각형 4"/>
          <p:cNvSpPr/>
          <p:nvPr/>
        </p:nvSpPr>
        <p:spPr>
          <a:xfrm>
            <a:off x="869151" y="3878753"/>
            <a:ext cx="1752403" cy="3631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en-US" altLang="ko-KR" sz="1100" b="1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- </a:t>
            </a:r>
            <a:r>
              <a:rPr lang="ko-KR" altLang="en-US" sz="1100" b="1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기타증빙서류 제출안내</a:t>
            </a:r>
            <a:endParaRPr lang="ko-KR" altLang="en-US" sz="1100" b="1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1383613"/>
              </p:ext>
            </p:extLst>
          </p:nvPr>
        </p:nvGraphicFramePr>
        <p:xfrm>
          <a:off x="1041866" y="4355976"/>
          <a:ext cx="5313807" cy="1627251"/>
        </p:xfrm>
        <a:graphic>
          <a:graphicData uri="http://schemas.openxmlformats.org/drawingml/2006/table">
            <a:tbl>
              <a:tblPr/>
              <a:tblGrid>
                <a:gridCol w="1591564">
                  <a:extLst>
                    <a:ext uri="{9D8B030D-6E8A-4147-A177-3AD203B41FA5}">
                      <a16:colId xmlns:a16="http://schemas.microsoft.com/office/drawing/2014/main" val="189251438"/>
                    </a:ext>
                  </a:extLst>
                </a:gridCol>
                <a:gridCol w="2490089">
                  <a:extLst>
                    <a:ext uri="{9D8B030D-6E8A-4147-A177-3AD203B41FA5}">
                      <a16:colId xmlns:a16="http://schemas.microsoft.com/office/drawing/2014/main" val="1579387662"/>
                    </a:ext>
                  </a:extLst>
                </a:gridCol>
                <a:gridCol w="1232154">
                  <a:extLst>
                    <a:ext uri="{9D8B030D-6E8A-4147-A177-3AD203B41FA5}">
                      <a16:colId xmlns:a16="http://schemas.microsoft.com/office/drawing/2014/main" val="2102547407"/>
                    </a:ext>
                  </a:extLst>
                </a:gridCol>
              </a:tblGrid>
              <a:tr h="29997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해당사항</a:t>
                      </a:r>
                      <a:endParaRPr lang="ko-KR" altLang="en-US" sz="1000" b="1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7F4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첨부서류</a:t>
                      </a:r>
                      <a:endParaRPr lang="ko-KR" altLang="en-US" sz="1000" b="1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7F4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발급기관</a:t>
                      </a:r>
                      <a:endParaRPr lang="ko-KR" altLang="en-US" sz="1000" b="1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7F4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5630393"/>
                  </a:ext>
                </a:extLst>
              </a:tr>
              <a:tr h="43789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중위소득 </a:t>
                      </a:r>
                      <a:r>
                        <a:rPr lang="en-US" altLang="ko-KR" sz="9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60% </a:t>
                      </a: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이하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2018</a:t>
                      </a: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년도 부모의 건강보험료 납부확인서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국민건강보험공단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0114002"/>
                  </a:ext>
                </a:extLst>
              </a:tr>
              <a:tr h="43789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복지기관ㆍ 대안학교 추천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추천서</a:t>
                      </a:r>
                      <a:r>
                        <a:rPr lang="en-US" altLang="ko-KR" sz="9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담당 사회복지사</a:t>
                      </a:r>
                      <a:r>
                        <a:rPr lang="en-US" altLang="ko-KR" sz="9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담임교사 및 기관장</a:t>
                      </a:r>
                      <a:r>
                        <a:rPr lang="en-US" altLang="ko-KR" sz="9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 </a:t>
                      </a: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작성 요망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사회복지기관</a:t>
                      </a:r>
                      <a:r>
                        <a:rPr lang="en-US" altLang="ko-KR" sz="9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학교 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및 해당기관 등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7390014"/>
                  </a:ext>
                </a:extLst>
              </a:tr>
              <a:tr h="43789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수상경력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수상사항 관련 상장 </a:t>
                      </a:r>
                      <a:r>
                        <a:rPr lang="en-US" altLang="ko-KR" sz="9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스캔본 첨부</a:t>
                      </a:r>
                      <a:r>
                        <a:rPr lang="en-US" altLang="ko-KR" sz="9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 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있을 시</a:t>
                      </a:r>
                      <a:r>
                        <a:rPr lang="en-US" altLang="ko-KR" sz="9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언론자료 첨부 </a:t>
                      </a:r>
                      <a:r>
                        <a:rPr lang="en-US" altLang="ko-KR" sz="9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9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스캔본 첨부</a:t>
                      </a:r>
                      <a:r>
                        <a:rPr lang="en-US" altLang="ko-KR" sz="900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4720861"/>
                  </a:ext>
                </a:extLst>
              </a:tr>
            </a:tbl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018638" y="5546798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7" name="_x570858784" descr="EMB000033ec0bc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676" y="6284986"/>
            <a:ext cx="379412" cy="377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직사각형 7"/>
          <p:cNvSpPr/>
          <p:nvPr/>
        </p:nvSpPr>
        <p:spPr>
          <a:xfrm>
            <a:off x="1556791" y="6284986"/>
            <a:ext cx="479888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en-US" altLang="ko-KR" sz="1000" b="1" kern="100" dirty="0">
                <a:solidFill>
                  <a:srgbClr val="EE7F49"/>
                </a:solidFill>
                <a:latin typeface="맑은 고딕" panose="020B0503020000020004" pitchFamily="50" charset="-127"/>
              </a:rPr>
              <a:t>2018 </a:t>
            </a:r>
            <a:r>
              <a:rPr lang="ko-KR" altLang="en-US" sz="1000" b="1" kern="100" dirty="0">
                <a:solidFill>
                  <a:srgbClr val="EE7F49"/>
                </a:solidFill>
                <a:latin typeface="맑은 고딕" panose="020B0503020000020004" pitchFamily="50" charset="-127"/>
              </a:rPr>
              <a:t>아름다운청소년 지원서 작성 시 도움이 될 수 있는 </a:t>
            </a:r>
            <a:r>
              <a:rPr lang="en-US" altLang="ko-KR" sz="1000" b="1" kern="100" dirty="0">
                <a:solidFill>
                  <a:srgbClr val="EE7F49"/>
                </a:solidFill>
                <a:latin typeface="맑은 고딕" panose="020B0503020000020004" pitchFamily="50" charset="-127"/>
              </a:rPr>
              <a:t>TIP</a:t>
            </a:r>
            <a:endParaRPr lang="ko-KR" altLang="en-US" sz="1000" b="1" kern="100" dirty="0">
              <a:solidFill>
                <a:srgbClr val="EE7F49"/>
              </a:solidFill>
              <a:latin typeface="맑은 고딕" panose="020B0503020000020004" pitchFamily="50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1. </a:t>
            </a:r>
            <a:r>
              <a:rPr lang="ko-KR" altLang="en-US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자신의 꿈에 대해 타인이 충분히 이해할 수 있도록 명확하게 작성해 주세요</a:t>
            </a:r>
            <a:r>
              <a:rPr lang="en-US" altLang="ko-KR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!!</a:t>
            </a:r>
            <a:endParaRPr lang="ko-KR" altLang="en-US" sz="1000" kern="100" dirty="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2. </a:t>
            </a:r>
            <a:r>
              <a:rPr lang="ko-KR" altLang="en-US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앞으로 자신의 꿈을 어떻게 노력하여 실천할 것인지 가능한 계획을 발표해 </a:t>
            </a:r>
            <a:r>
              <a:rPr lang="ko-KR" altLang="en-US" sz="1000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주</a:t>
            </a:r>
            <a:endParaRPr lang="en-US" altLang="ko-KR" sz="1000" kern="100" dirty="0" smtClean="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000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  </a:t>
            </a:r>
            <a:r>
              <a:rPr lang="ko-KR" altLang="en-US" sz="1000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세요</a:t>
            </a:r>
            <a:r>
              <a:rPr lang="en-US" altLang="ko-KR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!!</a:t>
            </a:r>
            <a:endParaRPr lang="ko-KR" altLang="en-US" sz="1000" kern="100" dirty="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3. </a:t>
            </a:r>
            <a:r>
              <a:rPr lang="ko-KR" altLang="en-US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스스로 어떤 꿈을 이루어서 가족</a:t>
            </a:r>
            <a:r>
              <a:rPr lang="en-US" altLang="ko-KR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학교 더 나아가 우리나라를 비롯한 타인을 </a:t>
            </a:r>
            <a:r>
              <a:rPr lang="ko-KR" altLang="en-US" sz="1000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위</a:t>
            </a:r>
            <a:endParaRPr lang="en-US" altLang="ko-KR" sz="1000" kern="100" dirty="0" smtClean="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000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  </a:t>
            </a:r>
            <a:r>
              <a:rPr lang="ko-KR" altLang="en-US" sz="1000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해 </a:t>
            </a:r>
            <a:r>
              <a:rPr lang="ko-KR" altLang="en-US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어 떠한 도움을 줄 수 있을지 고민해 보고 작성해 주세요</a:t>
            </a:r>
            <a:r>
              <a:rPr lang="en-US" altLang="ko-KR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!!</a:t>
            </a:r>
            <a:endParaRPr lang="ko-KR" altLang="en-US" sz="1000" kern="100" spc="0" dirty="0">
              <a:solidFill>
                <a:srgbClr val="000000"/>
              </a:solidFill>
              <a:effectLst/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45097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46562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52721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7260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76672" y="899592"/>
            <a:ext cx="6048672" cy="73096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indent="-342900" algn="ctr" fontAlgn="base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500" b="1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&lt; </a:t>
            </a:r>
            <a:r>
              <a:rPr lang="ko-KR" altLang="en-US" sz="1500" b="1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서류 제출 안내 </a:t>
            </a:r>
            <a:r>
              <a:rPr lang="en-US" altLang="ko-KR" sz="1500" b="1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&gt;</a:t>
            </a:r>
          </a:p>
          <a:p>
            <a:pPr marL="342900" marR="0" indent="-342900" algn="ctr" fontAlgn="base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sz="1500" b="1" kern="100" dirty="0" smtClean="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pPr marL="342900" marR="0" indent="-342900" algn="ctr" fontAlgn="base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ko-KR" altLang="en-US" sz="1500" b="1" kern="100" dirty="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pPr marL="342900" indent="-342900" fontAlgn="base" latinLnBrk="0">
              <a:buAutoNum type="arabicPeriod"/>
            </a:pPr>
            <a:r>
              <a:rPr lang="ko-KR" altLang="en-US" sz="1000" b="1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대 </a:t>
            </a:r>
            <a:r>
              <a:rPr lang="ko-KR" altLang="en-US" sz="1000" b="1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상 </a:t>
            </a:r>
            <a:r>
              <a:rPr lang="en-US" altLang="ko-KR" sz="1000" b="1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: </a:t>
            </a:r>
            <a:r>
              <a:rPr lang="ko-KR" altLang="en-US" sz="1000" b="1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자신의 꿈을 실현하기 위해 열정을 가지고 노력하고 꿈을 통해 나눔을 실천하려는 마음을 </a:t>
            </a:r>
            <a:r>
              <a:rPr lang="en-US" altLang="ko-KR" sz="1000" b="1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000" b="1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  </a:t>
            </a:r>
            <a:br>
              <a:rPr lang="en-US" altLang="ko-KR" sz="1000" b="1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</a:br>
            <a:r>
              <a:rPr lang="en-US" altLang="ko-KR" sz="1000" b="1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         </a:t>
            </a:r>
            <a:r>
              <a:rPr lang="ko-KR" altLang="en-US" sz="1000" b="1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가진 청소년 </a:t>
            </a:r>
            <a:r>
              <a:rPr lang="en-US" altLang="ko-KR" sz="1000" b="1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00" b="1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만 </a:t>
            </a:r>
            <a:r>
              <a:rPr lang="en-US" altLang="ko-KR" sz="1000" b="1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13</a:t>
            </a:r>
            <a:r>
              <a:rPr lang="ko-KR" altLang="en-US" sz="1000" b="1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세 이상 </a:t>
            </a:r>
            <a:r>
              <a:rPr lang="en-US" altLang="ko-KR" sz="1000" b="1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~ </a:t>
            </a:r>
            <a:r>
              <a:rPr lang="ko-KR" altLang="en-US" sz="1000" b="1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만 </a:t>
            </a:r>
            <a:r>
              <a:rPr lang="en-US" altLang="ko-KR" sz="1000" b="1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19</a:t>
            </a:r>
            <a:r>
              <a:rPr lang="ko-KR" altLang="en-US" sz="1000" b="1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세 미만</a:t>
            </a:r>
            <a:r>
              <a:rPr lang="en-US" altLang="ko-KR" sz="1000" b="1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)</a:t>
            </a:r>
            <a:r>
              <a:rPr lang="ko-KR" altLang="en-US" sz="1000" b="1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endParaRPr lang="en-US" altLang="ko-KR" sz="1000" b="1" kern="100" dirty="0" smtClean="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pPr fontAlgn="base" latinLnBrk="0"/>
            <a:r>
              <a:rPr lang="en-US" altLang="ko-KR" sz="1000" kern="100" dirty="0" smtClean="0">
                <a:solidFill>
                  <a:srgbClr val="000000"/>
                </a:solidFill>
                <a:latin typeface="함초롬바탕" panose="02030604000101010101" pitchFamily="18" charset="-127"/>
              </a:rPr>
              <a:t>                    ※ </a:t>
            </a:r>
            <a:r>
              <a:rPr lang="ko-KR" altLang="en-US" sz="1000" kern="100" dirty="0" err="1" smtClean="0">
                <a:solidFill>
                  <a:srgbClr val="000000"/>
                </a:solidFill>
                <a:latin typeface="함초롬바탕" panose="02030604000101010101" pitchFamily="18" charset="-127"/>
              </a:rPr>
              <a:t>홈스쿨링</a:t>
            </a:r>
            <a:r>
              <a:rPr lang="en-US" altLang="ko-KR" sz="1000" kern="100" dirty="0" smtClean="0">
                <a:solidFill>
                  <a:srgbClr val="000000"/>
                </a:solidFill>
                <a:latin typeface="함초롬바탕" panose="02030604000101010101" pitchFamily="18" charset="-127"/>
              </a:rPr>
              <a:t>, </a:t>
            </a:r>
            <a:r>
              <a:rPr lang="ko-KR" altLang="en-US" sz="1000" kern="100" dirty="0" smtClean="0">
                <a:solidFill>
                  <a:srgbClr val="000000"/>
                </a:solidFill>
                <a:latin typeface="함초롬바탕" panose="02030604000101010101" pitchFamily="18" charset="-127"/>
              </a:rPr>
              <a:t>대안학교</a:t>
            </a:r>
            <a:r>
              <a:rPr lang="en-US" altLang="ko-KR" sz="1000" kern="100" dirty="0" smtClean="0">
                <a:solidFill>
                  <a:srgbClr val="000000"/>
                </a:solidFill>
                <a:latin typeface="함초롬바탕" panose="02030604000101010101" pitchFamily="18" charset="-127"/>
              </a:rPr>
              <a:t>, </a:t>
            </a:r>
            <a:r>
              <a:rPr lang="ko-KR" altLang="en-US" sz="1000" kern="100" dirty="0" smtClean="0">
                <a:solidFill>
                  <a:srgbClr val="000000"/>
                </a:solidFill>
                <a:latin typeface="함초롬바탕" panose="02030604000101010101" pitchFamily="18" charset="-127"/>
              </a:rPr>
              <a:t>학교 밖 청소년 지원 가능</a:t>
            </a:r>
            <a:r>
              <a:rPr lang="ko-KR" altLang="en-US" sz="1000" kern="100" dirty="0">
                <a:solidFill>
                  <a:srgbClr val="000000"/>
                </a:solidFill>
                <a:latin typeface="함초롬바탕" panose="02030604000101010101" pitchFamily="18" charset="-127"/>
              </a:rPr>
              <a:t/>
            </a:r>
            <a:br>
              <a:rPr lang="ko-KR" altLang="en-US" sz="1000" kern="100" dirty="0">
                <a:solidFill>
                  <a:srgbClr val="000000"/>
                </a:solidFill>
                <a:latin typeface="함초롬바탕" panose="02030604000101010101" pitchFamily="18" charset="-127"/>
              </a:rPr>
            </a:br>
            <a:endParaRPr lang="ko-KR" altLang="en-US" sz="1000" kern="10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  <a:p>
            <a:pPr marL="342900" indent="-342900" fontAlgn="base" latinLnBrk="0">
              <a:lnSpc>
                <a:spcPct val="160000"/>
              </a:lnSpc>
            </a:pPr>
            <a:r>
              <a:rPr lang="en-US" altLang="ko-KR" sz="1000" b="1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2. </a:t>
            </a:r>
            <a:r>
              <a:rPr lang="ko-KR" altLang="en-US" sz="1000" b="1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유의 사항 </a:t>
            </a:r>
            <a:r>
              <a:rPr lang="en-US" altLang="ko-KR" sz="1000" b="1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: </a:t>
            </a:r>
            <a:r>
              <a:rPr lang="ko-KR" altLang="en-US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신청서 내용 중 사실과 다른 부분이 포함된 경우 청소년 선발 이후에라도 그 </a:t>
            </a:r>
            <a:r>
              <a:rPr lang="ko-KR" altLang="en-US" sz="1000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선정이 </a:t>
            </a:r>
            <a:endParaRPr lang="en-US" altLang="ko-KR" sz="1000" kern="100" dirty="0" smtClean="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pPr marL="342900" indent="-342900" fontAlgn="base" latinLnBrk="0">
              <a:lnSpc>
                <a:spcPct val="160000"/>
              </a:lnSpc>
            </a:pPr>
            <a:r>
              <a:rPr lang="en-US" altLang="ko-KR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000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                  </a:t>
            </a:r>
            <a:r>
              <a:rPr lang="ko-KR" altLang="en-US" sz="1000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취소될 </a:t>
            </a:r>
            <a:r>
              <a:rPr lang="ko-KR" altLang="en-US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수 있으니 이 점 인지하여 주시기 바랍니다</a:t>
            </a:r>
            <a:r>
              <a:rPr lang="en-US" altLang="ko-KR" sz="1000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.</a:t>
            </a:r>
          </a:p>
          <a:p>
            <a:pPr marL="342900" indent="-342900" fontAlgn="base" latinLnBrk="0">
              <a:lnSpc>
                <a:spcPct val="160000"/>
              </a:lnSpc>
            </a:pPr>
            <a:endParaRPr lang="ko-KR" altLang="en-US" sz="1000" kern="100" dirty="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pPr marL="342900" indent="-342900" fontAlgn="base" latinLnBrk="0"/>
            <a:r>
              <a:rPr lang="en-US" altLang="ko-KR" sz="1000" b="1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3. </a:t>
            </a:r>
            <a:r>
              <a:rPr lang="ko-KR" altLang="en-US" sz="1000" b="1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제출 방법 </a:t>
            </a:r>
            <a:r>
              <a:rPr lang="en-US" altLang="ko-KR" sz="1000" b="1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: </a:t>
            </a:r>
            <a:r>
              <a:rPr lang="ko-KR" altLang="en-US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본 회 홈페이지 양식 다운로드 후</a:t>
            </a:r>
            <a:r>
              <a:rPr lang="en-US" altLang="ko-KR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작성 한 뒤</a:t>
            </a:r>
            <a:r>
              <a:rPr lang="en-US" altLang="ko-KR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, e-mail </a:t>
            </a:r>
            <a:r>
              <a:rPr lang="ko-KR" altLang="en-US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제출</a:t>
            </a:r>
            <a:endParaRPr lang="ko-KR" altLang="en-US" sz="1000" kern="10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  <a:p>
            <a:pPr marL="342900" indent="-342900" fontAlgn="base" latinLnBrk="0">
              <a:lnSpc>
                <a:spcPct val="160000"/>
              </a:lnSpc>
            </a:pPr>
            <a:r>
              <a:rPr lang="en-US" altLang="ko-KR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- e-mail </a:t>
            </a:r>
            <a:r>
              <a:rPr lang="ko-KR" altLang="en-US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주소 </a:t>
            </a:r>
            <a:r>
              <a:rPr lang="en-US" altLang="ko-KR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: </a:t>
            </a:r>
            <a:r>
              <a:rPr lang="en-US" altLang="ko-KR" sz="1000" u="sng" kern="10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맑은 고딕" panose="020B0503020000020004" pitchFamily="50" charset="-127"/>
                <a:hlinkClick r:id="rId2"/>
              </a:rPr>
              <a:t>withchild@holt.or.kr</a:t>
            </a:r>
            <a:endParaRPr lang="ko-KR" altLang="en-US" sz="1000" kern="10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  <a:p>
            <a:pPr marL="342900" indent="-342900" fontAlgn="base" latinLnBrk="0">
              <a:lnSpc>
                <a:spcPct val="160000"/>
              </a:lnSpc>
            </a:pPr>
            <a:r>
              <a:rPr lang="en-US" altLang="ko-KR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- e-mail </a:t>
            </a:r>
            <a:r>
              <a:rPr lang="ko-KR" altLang="en-US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제목 </a:t>
            </a:r>
            <a:r>
              <a:rPr lang="en-US" altLang="ko-KR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: 2018 </a:t>
            </a:r>
            <a:r>
              <a:rPr lang="ko-KR" altLang="en-US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아름다운청소년 </a:t>
            </a:r>
            <a:r>
              <a:rPr lang="ko-KR" altLang="en-US" sz="1000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신청서 </a:t>
            </a:r>
            <a:r>
              <a:rPr lang="en-US" altLang="ko-KR" sz="1000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00" b="1" kern="100" dirty="0" err="1" smtClean="0">
                <a:solidFill>
                  <a:srgbClr val="000000"/>
                </a:solidFill>
                <a:latin typeface="맑은 고딕" panose="020B0503020000020004" pitchFamily="50" charset="-127"/>
              </a:rPr>
              <a:t>지원자명</a:t>
            </a:r>
            <a:r>
              <a:rPr lang="en-US" altLang="ko-KR" sz="1000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) </a:t>
            </a:r>
            <a:endParaRPr lang="ko-KR" altLang="en-US" sz="1000" kern="100" dirty="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pPr marL="342900" indent="-342900" fontAlgn="base" latinLnBrk="0">
              <a:lnSpc>
                <a:spcPct val="160000"/>
              </a:lnSpc>
            </a:pPr>
            <a:r>
              <a:rPr lang="en-US" altLang="ko-KR" sz="1000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                    (※ </a:t>
            </a:r>
            <a:r>
              <a:rPr lang="ko-KR" altLang="en-US" sz="1000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‘</a:t>
            </a:r>
            <a:r>
              <a:rPr lang="ko-KR" altLang="en-US" sz="1000" kern="100" dirty="0" err="1" smtClean="0">
                <a:solidFill>
                  <a:srgbClr val="000000"/>
                </a:solidFill>
                <a:latin typeface="맑은 고딕" panose="020B0503020000020004" pitchFamily="50" charset="-127"/>
              </a:rPr>
              <a:t>지원자명</a:t>
            </a:r>
            <a:r>
              <a:rPr lang="ko-KR" altLang="en-US" sz="1000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’ </a:t>
            </a:r>
            <a:r>
              <a:rPr lang="ko-KR" altLang="en-US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란에 지원자 본인의 이름을 넣어주십시오</a:t>
            </a:r>
            <a:r>
              <a:rPr lang="en-US" altLang="ko-KR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/>
            </a:r>
            <a:br>
              <a:rPr lang="ko-KR" altLang="en-US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</a:br>
            <a:r>
              <a:rPr lang="ko-KR" altLang="en-US" sz="1000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           첨부파일도 </a:t>
            </a:r>
            <a:r>
              <a:rPr lang="en-US" altLang="ko-KR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: 2018 </a:t>
            </a:r>
            <a:r>
              <a:rPr lang="ko-KR" altLang="en-US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아름다운청소년 신청서</a:t>
            </a:r>
            <a:r>
              <a:rPr lang="en-US" altLang="ko-KR" sz="1000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00" b="1" kern="100" dirty="0" err="1" smtClean="0">
                <a:solidFill>
                  <a:srgbClr val="000000"/>
                </a:solidFill>
                <a:latin typeface="맑은 고딕" panose="020B0503020000020004" pitchFamily="50" charset="-127"/>
              </a:rPr>
              <a:t>지원자명</a:t>
            </a:r>
            <a:r>
              <a:rPr lang="en-US" altLang="ko-KR" sz="1000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).</a:t>
            </a:r>
            <a:r>
              <a:rPr lang="en-US" altLang="ko-KR" sz="1000" kern="10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ppt</a:t>
            </a:r>
            <a:r>
              <a:rPr lang="en-US" altLang="ko-KR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로 저장하여 첨부하여 주십시오</a:t>
            </a:r>
            <a:r>
              <a:rPr lang="en-US" altLang="ko-KR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)</a:t>
            </a:r>
            <a:endParaRPr lang="ko-KR" altLang="en-US" sz="1000" kern="100" dirty="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pPr marL="342900" indent="-342900" fontAlgn="base" latinLnBrk="0">
              <a:lnSpc>
                <a:spcPct val="160000"/>
              </a:lnSpc>
            </a:pPr>
            <a:r>
              <a:rPr lang="en-US" altLang="ko-KR" sz="1000" kern="100" dirty="0">
                <a:solidFill>
                  <a:srgbClr val="FF0000"/>
                </a:solidFill>
                <a:latin typeface="맑은 고딕" panose="020B0503020000020004" pitchFamily="50" charset="-127"/>
              </a:rPr>
              <a:t>- </a:t>
            </a:r>
            <a:r>
              <a:rPr lang="ko-KR" altLang="en-US" sz="1000" kern="100" dirty="0" err="1">
                <a:solidFill>
                  <a:srgbClr val="FF0000"/>
                </a:solidFill>
                <a:latin typeface="맑은 고딕" panose="020B0503020000020004" pitchFamily="50" charset="-127"/>
              </a:rPr>
              <a:t>분량제한</a:t>
            </a:r>
            <a:r>
              <a:rPr lang="ko-KR" altLang="en-US" sz="1000" kern="100" dirty="0">
                <a:solidFill>
                  <a:srgbClr val="FF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000" kern="100" dirty="0">
                <a:solidFill>
                  <a:srgbClr val="FF0000"/>
                </a:solidFill>
                <a:latin typeface="맑은 고딕" panose="020B0503020000020004" pitchFamily="50" charset="-127"/>
              </a:rPr>
              <a:t>: </a:t>
            </a:r>
            <a:r>
              <a:rPr lang="en-US" altLang="ko-KR" sz="1000" u="sng" kern="10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</a:rPr>
              <a:t>14page (</a:t>
            </a:r>
            <a:r>
              <a:rPr lang="ko-KR" altLang="en-US" sz="1000" u="sng" kern="10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</a:rPr>
              <a:t>표지 포함</a:t>
            </a:r>
            <a:r>
              <a:rPr lang="en-US" altLang="ko-KR" sz="1000" u="sng" kern="10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</a:rPr>
              <a:t>) / </a:t>
            </a:r>
            <a:r>
              <a:rPr lang="ko-KR" altLang="en-US" sz="1000" u="sng" kern="10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</a:rPr>
              <a:t>굴림체 </a:t>
            </a:r>
            <a:r>
              <a:rPr lang="en-US" altLang="ko-KR" sz="1000" u="sng" kern="10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</a:rPr>
              <a:t>/ </a:t>
            </a:r>
            <a:r>
              <a:rPr lang="ko-KR" altLang="en-US" sz="1000" u="sng" kern="10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</a:rPr>
              <a:t>글자크기 </a:t>
            </a:r>
            <a:r>
              <a:rPr lang="en-US" altLang="ko-KR" sz="1000" u="sng" kern="10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</a:rPr>
              <a:t>11pt / </a:t>
            </a:r>
            <a:r>
              <a:rPr lang="ko-KR" altLang="en-US" sz="1000" u="sng" kern="100" dirty="0" err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</a:rPr>
              <a:t>줄간격</a:t>
            </a:r>
            <a:r>
              <a:rPr lang="ko-KR" altLang="en-US" sz="1000" u="sng" kern="10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</a:rPr>
              <a:t> </a:t>
            </a:r>
            <a:r>
              <a:rPr lang="en-US" altLang="ko-KR" sz="1000" u="sng" kern="10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</a:rPr>
              <a:t>160</a:t>
            </a:r>
            <a:endParaRPr lang="ko-KR" altLang="en-US" sz="1000" kern="100" dirty="0">
              <a:solidFill>
                <a:srgbClr val="FF0000"/>
              </a:solidFill>
              <a:latin typeface="맑은 고딕" panose="020B0503020000020004" pitchFamily="50" charset="-127"/>
            </a:endParaRPr>
          </a:p>
          <a:p>
            <a:pPr marL="342900" indent="-342900" fontAlgn="base" latinLnBrk="0">
              <a:lnSpc>
                <a:spcPct val="160000"/>
              </a:lnSpc>
            </a:pPr>
            <a:r>
              <a:rPr lang="en-US" altLang="ko-KR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- </a:t>
            </a:r>
            <a:r>
              <a:rPr lang="ko-KR" altLang="en-US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기타</a:t>
            </a:r>
            <a:endParaRPr lang="ko-KR" altLang="en-US" sz="1000" kern="10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  <a:p>
            <a:pPr marL="342900" indent="-342900" fontAlgn="base" latinLnBrk="0">
              <a:lnSpc>
                <a:spcPct val="160000"/>
              </a:lnSpc>
            </a:pPr>
            <a:r>
              <a:rPr lang="en-US" altLang="ko-KR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1) </a:t>
            </a:r>
            <a:r>
              <a:rPr lang="ko-KR" altLang="en-US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각 항목에 대한 내용은 분량 제한 내에서 자유롭게 작성하시면 됩니다</a:t>
            </a:r>
            <a:r>
              <a:rPr lang="en-US" altLang="ko-KR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. </a:t>
            </a:r>
            <a:endParaRPr lang="ko-KR" altLang="en-US" sz="1000" kern="100" dirty="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pPr marL="342900" indent="-342900" fontAlgn="base" latinLnBrk="0">
              <a:lnSpc>
                <a:spcPct val="160000"/>
              </a:lnSpc>
            </a:pPr>
            <a:r>
              <a:rPr lang="en-US" altLang="ko-KR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2) </a:t>
            </a:r>
            <a:r>
              <a:rPr lang="ko-KR" altLang="en-US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공식 신청서인 본 회 양식 외 타 양식 신청서는 접수되지 않습니다</a:t>
            </a:r>
            <a:r>
              <a:rPr lang="en-US" altLang="ko-KR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. </a:t>
            </a:r>
            <a:endParaRPr lang="en-US" altLang="ko-KR" sz="1000" kern="100" dirty="0" smtClean="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pPr marL="342900" indent="-342900" fontAlgn="base" latinLnBrk="0">
              <a:lnSpc>
                <a:spcPct val="160000"/>
              </a:lnSpc>
            </a:pPr>
            <a:endParaRPr lang="ko-KR" altLang="en-US" sz="1000" kern="100" dirty="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pPr marL="342900" indent="-342900" fontAlgn="base" latinLnBrk="0"/>
            <a:r>
              <a:rPr lang="en-US" altLang="ko-KR" sz="1000" b="1" kern="100" dirty="0">
                <a:solidFill>
                  <a:srgbClr val="FF0000"/>
                </a:solidFill>
                <a:latin typeface="맑은 고딕" panose="020B0503020000020004" pitchFamily="50" charset="-127"/>
              </a:rPr>
              <a:t>4. </a:t>
            </a:r>
            <a:r>
              <a:rPr lang="ko-KR" altLang="en-US" sz="1000" b="1" kern="100" dirty="0">
                <a:solidFill>
                  <a:srgbClr val="FF0000"/>
                </a:solidFill>
                <a:latin typeface="맑은 고딕" panose="020B0503020000020004" pitchFamily="50" charset="-127"/>
              </a:rPr>
              <a:t>제출 기한 </a:t>
            </a:r>
            <a:r>
              <a:rPr lang="en-US" altLang="ko-KR" sz="1000" b="1" kern="100" dirty="0">
                <a:solidFill>
                  <a:srgbClr val="FF0000"/>
                </a:solidFill>
                <a:latin typeface="맑은 고딕" panose="020B0503020000020004" pitchFamily="50" charset="-127"/>
              </a:rPr>
              <a:t>:</a:t>
            </a:r>
            <a:r>
              <a:rPr lang="ko-KR" altLang="en-US" sz="1000" kern="100" dirty="0">
                <a:solidFill>
                  <a:srgbClr val="FF0000"/>
                </a:solidFill>
                <a:latin typeface="함초롬바탕" panose="02030604000101010101" pitchFamily="18" charset="-127"/>
              </a:rPr>
              <a:t> </a:t>
            </a:r>
            <a:r>
              <a:rPr lang="en-US" altLang="ko-KR" sz="1000" u="sng" kern="10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</a:rPr>
              <a:t>2018. 4. 15 (</a:t>
            </a:r>
            <a:r>
              <a:rPr lang="ko-KR" altLang="en-US" sz="1000" u="sng" kern="10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</a:rPr>
              <a:t>일</a:t>
            </a:r>
            <a:r>
              <a:rPr lang="en-US" altLang="ko-KR" sz="1000" u="sng" kern="10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</a:rPr>
              <a:t>) 24 : 00</a:t>
            </a:r>
            <a:r>
              <a:rPr lang="ko-KR" altLang="en-US" sz="1000" u="sng" kern="10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</a:rPr>
              <a:t>시 </a:t>
            </a:r>
            <a:r>
              <a:rPr lang="ko-KR" altLang="en-US" sz="1000" u="sng" kern="100" dirty="0" smtClean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</a:rPr>
              <a:t>까지</a:t>
            </a:r>
            <a:endParaRPr lang="en-US" altLang="ko-KR" sz="1000" u="sng" kern="100" dirty="0" smtClean="0">
              <a:solidFill>
                <a:srgbClr val="FF0000"/>
              </a:solidFill>
              <a:uFill>
                <a:solidFill>
                  <a:srgbClr val="000000"/>
                </a:solidFill>
              </a:uFill>
              <a:latin typeface="맑은 고딕" panose="020B0503020000020004" pitchFamily="50" charset="-127"/>
            </a:endParaRPr>
          </a:p>
          <a:p>
            <a:pPr marL="342900" indent="-342900" fontAlgn="base" latinLnBrk="0"/>
            <a:endParaRPr lang="ko-KR" altLang="en-US" sz="1000" kern="100" dirty="0">
              <a:solidFill>
                <a:srgbClr val="FF0000"/>
              </a:solidFill>
              <a:latin typeface="함초롬바탕" panose="02030604000101010101" pitchFamily="18" charset="-127"/>
            </a:endParaRPr>
          </a:p>
          <a:p>
            <a:pPr marL="342900" indent="-342900" fontAlgn="base" latinLnBrk="0"/>
            <a:r>
              <a:rPr lang="en-US" altLang="ko-KR" sz="1000" b="1" kern="100" dirty="0">
                <a:solidFill>
                  <a:srgbClr val="FF0000"/>
                </a:solidFill>
                <a:latin typeface="맑은 고딕" panose="020B0503020000020004" pitchFamily="50" charset="-127"/>
              </a:rPr>
              <a:t>5. </a:t>
            </a:r>
            <a:r>
              <a:rPr lang="ko-KR" altLang="en-US" sz="1000" b="1" kern="100" dirty="0">
                <a:solidFill>
                  <a:srgbClr val="FF0000"/>
                </a:solidFill>
                <a:latin typeface="맑은 고딕" panose="020B0503020000020004" pitchFamily="50" charset="-127"/>
              </a:rPr>
              <a:t>서류전형 </a:t>
            </a:r>
            <a:r>
              <a:rPr lang="ko-KR" altLang="en-US" sz="1000" b="1" kern="100" dirty="0" smtClean="0">
                <a:solidFill>
                  <a:srgbClr val="FF0000"/>
                </a:solidFill>
                <a:latin typeface="맑은 고딕" panose="020B0503020000020004" pitchFamily="50" charset="-127"/>
              </a:rPr>
              <a:t>합격자 발표 </a:t>
            </a:r>
            <a:r>
              <a:rPr lang="en-US" altLang="ko-KR" sz="1000" b="1" kern="100" dirty="0">
                <a:solidFill>
                  <a:srgbClr val="FF0000"/>
                </a:solidFill>
                <a:latin typeface="맑은 고딕" panose="020B0503020000020004" pitchFamily="50" charset="-127"/>
              </a:rPr>
              <a:t>:</a:t>
            </a:r>
            <a:r>
              <a:rPr lang="ko-KR" altLang="en-US" sz="1000" kern="100" dirty="0">
                <a:solidFill>
                  <a:srgbClr val="FF0000"/>
                </a:solidFill>
                <a:latin typeface="함초롬바탕" panose="02030604000101010101" pitchFamily="18" charset="-127"/>
              </a:rPr>
              <a:t> </a:t>
            </a:r>
            <a:r>
              <a:rPr lang="en-US" altLang="ko-KR" sz="1000" u="sng" kern="10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</a:rPr>
              <a:t>2018. 4. 20 (</a:t>
            </a:r>
            <a:r>
              <a:rPr lang="ko-KR" altLang="en-US" sz="1000" u="sng" kern="10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</a:rPr>
              <a:t>금</a:t>
            </a:r>
            <a:r>
              <a:rPr lang="en-US" altLang="ko-KR" sz="1000" u="sng" kern="10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</a:rPr>
              <a:t>) </a:t>
            </a:r>
            <a:r>
              <a:rPr lang="ko-KR" altLang="en-US" sz="1000" u="sng" kern="10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</a:rPr>
              <a:t>홈페이지 공지 및 개별 </a:t>
            </a:r>
            <a:r>
              <a:rPr lang="ko-KR" altLang="en-US" sz="1000" u="sng" kern="100" dirty="0" err="1" smtClean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</a:rPr>
              <a:t>유선통보</a:t>
            </a:r>
            <a:endParaRPr lang="en-US" altLang="ko-KR" sz="1000" u="sng" kern="100" dirty="0" smtClean="0">
              <a:solidFill>
                <a:srgbClr val="FF0000"/>
              </a:solidFill>
              <a:uFill>
                <a:solidFill>
                  <a:srgbClr val="000000"/>
                </a:solidFill>
              </a:uFill>
              <a:latin typeface="맑은 고딕" panose="020B0503020000020004" pitchFamily="50" charset="-127"/>
            </a:endParaRPr>
          </a:p>
          <a:p>
            <a:pPr marL="342900" indent="-342900" fontAlgn="base" latinLnBrk="0"/>
            <a:endParaRPr lang="ko-KR" altLang="en-US" sz="1000" kern="100" dirty="0">
              <a:solidFill>
                <a:srgbClr val="FF0000"/>
              </a:solidFill>
              <a:latin typeface="함초롬바탕" panose="02030604000101010101" pitchFamily="18" charset="-127"/>
            </a:endParaRPr>
          </a:p>
          <a:p>
            <a:pPr marL="342900" indent="-342900" fontAlgn="base" latinLnBrk="0"/>
            <a:r>
              <a:rPr lang="en-US" altLang="ko-KR" sz="1000" b="1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6. </a:t>
            </a:r>
            <a:r>
              <a:rPr lang="ko-KR" altLang="en-US" sz="1000" b="1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향후 일정 안내</a:t>
            </a:r>
            <a:endParaRPr lang="ko-KR" altLang="en-US" sz="1000" b="1" kern="10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  <a:p>
            <a:pPr marL="342900" indent="-342900" fontAlgn="base" latinLnBrk="0">
              <a:lnSpc>
                <a:spcPct val="160000"/>
              </a:lnSpc>
            </a:pPr>
            <a:r>
              <a:rPr lang="en-US" altLang="ko-KR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- </a:t>
            </a:r>
            <a:r>
              <a:rPr lang="ko-KR" altLang="en-US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서류 심사를 통해 </a:t>
            </a:r>
            <a:r>
              <a:rPr lang="ko-KR" altLang="en-US" sz="1000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면접 후보를 </a:t>
            </a:r>
            <a:r>
              <a:rPr lang="ko-KR" altLang="en-US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확정합니다</a:t>
            </a:r>
            <a:r>
              <a:rPr lang="en-US" altLang="ko-KR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. </a:t>
            </a:r>
            <a:endParaRPr lang="ko-KR" altLang="en-US" sz="1000" kern="100" dirty="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pPr marL="342900" indent="-342900" fontAlgn="base" latinLnBrk="0">
              <a:lnSpc>
                <a:spcPct val="160000"/>
              </a:lnSpc>
            </a:pPr>
            <a:r>
              <a:rPr lang="en-US" altLang="ko-KR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- </a:t>
            </a:r>
            <a:r>
              <a:rPr lang="ko-KR" altLang="en-US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선발된 후보를 대상으로 </a:t>
            </a:r>
            <a:r>
              <a:rPr lang="ko-KR" altLang="en-US" sz="1000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최종 면담을 </a:t>
            </a:r>
            <a:r>
              <a:rPr lang="ko-KR" altLang="en-US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통해 </a:t>
            </a:r>
            <a:r>
              <a:rPr lang="en-US" altLang="ko-KR" sz="1000" u="sng" kern="1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</a:rPr>
              <a:t>10</a:t>
            </a:r>
            <a:r>
              <a:rPr lang="ko-KR" altLang="en-US" sz="1000" u="sng" kern="1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</a:rPr>
              <a:t>명의 아름다운 청소년</a:t>
            </a:r>
            <a:r>
              <a:rPr lang="ko-KR" altLang="en-US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을 선발합니다</a:t>
            </a:r>
            <a:r>
              <a:rPr lang="en-US" altLang="ko-KR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.</a:t>
            </a:r>
            <a:endParaRPr lang="ko-KR" altLang="en-US" sz="1000" kern="100" dirty="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pPr marL="342900" indent="-342900" fontAlgn="base" latinLnBrk="0">
              <a:lnSpc>
                <a:spcPct val="160000"/>
              </a:lnSpc>
            </a:pPr>
            <a:r>
              <a:rPr lang="en-US" altLang="ko-KR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- </a:t>
            </a:r>
            <a:r>
              <a:rPr lang="ko-KR" altLang="en-US" sz="1000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최종 면담과 </a:t>
            </a:r>
            <a:r>
              <a:rPr lang="ko-KR" altLang="en-US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관련한 세부사항은 서류심사 </a:t>
            </a:r>
            <a:r>
              <a:rPr lang="ko-KR" altLang="en-US" sz="1000" kern="10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통과자를</a:t>
            </a:r>
            <a:r>
              <a:rPr lang="ko-KR" altLang="en-US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 대상으로 별도 안내할 예정이며</a:t>
            </a:r>
            <a:r>
              <a:rPr lang="en-US" altLang="ko-KR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, </a:t>
            </a:r>
            <a:endParaRPr lang="ko-KR" altLang="en-US" sz="1000" kern="100" dirty="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pPr marL="342900" indent="-342900" fontAlgn="base" latinLnBrk="0">
              <a:lnSpc>
                <a:spcPct val="160000"/>
              </a:lnSpc>
            </a:pPr>
            <a:r>
              <a:rPr lang="ko-KR" altLang="en-US" sz="1000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  면담 심사 </a:t>
            </a:r>
            <a:r>
              <a:rPr lang="ko-KR" altLang="en-US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시 주민등록등본 및 증빙서류를 요청할 수 있으니 이점 참고 하시기 바랍니다</a:t>
            </a:r>
            <a:r>
              <a:rPr lang="en-US" altLang="ko-KR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. </a:t>
            </a:r>
            <a:endParaRPr lang="ko-KR" altLang="en-US" sz="1000" kern="100" dirty="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pPr fontAlgn="base" latinLnBrk="0">
              <a:lnSpc>
                <a:spcPct val="160000"/>
              </a:lnSpc>
            </a:pPr>
            <a:r>
              <a:rPr lang="en-US" altLang="ko-KR" sz="1000" b="1" u="sng" kern="1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</a:rPr>
              <a:t>- </a:t>
            </a:r>
            <a:r>
              <a:rPr lang="ko-KR" altLang="en-US" sz="1000" b="1" u="sng" kern="1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</a:rPr>
              <a:t>향후 </a:t>
            </a:r>
            <a:r>
              <a:rPr lang="ko-KR" altLang="en-US" sz="1000" b="1" u="sng" kern="1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</a:rPr>
              <a:t>일정에 </a:t>
            </a:r>
            <a:r>
              <a:rPr lang="ko-KR" altLang="en-US" sz="1000" b="1" u="sng" kern="10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</a:rPr>
              <a:t>반드시</a:t>
            </a:r>
            <a:r>
              <a:rPr lang="ko-KR" altLang="en-US" sz="1000" b="1" u="sng" kern="1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</a:rPr>
              <a:t> </a:t>
            </a:r>
            <a:r>
              <a:rPr lang="ko-KR" altLang="en-US" sz="1000" b="1" u="sng" kern="10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</a:rPr>
              <a:t>모두 참여 가능한 청소년만 지원이 가능</a:t>
            </a:r>
            <a:r>
              <a:rPr lang="ko-KR" altLang="en-US" sz="1000" b="1" u="sng" kern="1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</a:rPr>
              <a:t>합니다</a:t>
            </a:r>
            <a:r>
              <a:rPr lang="en-US" altLang="ko-KR" sz="1000" b="1" u="sng" kern="1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</a:rPr>
              <a:t>. </a:t>
            </a:r>
            <a:r>
              <a:rPr lang="en-US" altLang="ko-KR" sz="1000" b="1" u="sng" kern="1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</a:rPr>
              <a:t>(‘</a:t>
            </a:r>
            <a:r>
              <a:rPr lang="ko-KR" altLang="en-US" sz="1000" b="1" u="sng" kern="1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</a:rPr>
              <a:t>꿈 캠프</a:t>
            </a:r>
            <a:r>
              <a:rPr lang="en-US" altLang="ko-KR" sz="1000" b="1" u="sng" kern="1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</a:rPr>
              <a:t>’</a:t>
            </a:r>
            <a:r>
              <a:rPr lang="ko-KR" altLang="en-US" sz="1000" b="1" u="sng" kern="1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</a:rPr>
              <a:t> </a:t>
            </a:r>
            <a:r>
              <a:rPr lang="ko-KR" altLang="en-US" sz="1000" b="1" u="sng" kern="1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</a:rPr>
              <a:t>및 </a:t>
            </a:r>
            <a:r>
              <a:rPr lang="en-US" altLang="ko-KR" sz="1000" b="1" u="sng" kern="1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</a:rPr>
              <a:t>‘</a:t>
            </a:r>
            <a:r>
              <a:rPr lang="ko-KR" altLang="en-US" sz="1000" b="1" u="sng" kern="1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</a:rPr>
              <a:t>꿈 미션</a:t>
            </a:r>
            <a:r>
              <a:rPr lang="en-US" altLang="ko-KR" sz="1000" b="1" u="sng" kern="1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</a:rPr>
              <a:t>’</a:t>
            </a:r>
            <a:r>
              <a:rPr lang="ko-KR" altLang="en-US" sz="1000" b="1" u="sng" kern="1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</a:rPr>
              <a:t> </a:t>
            </a:r>
            <a:r>
              <a:rPr lang="ko-KR" altLang="en-US" sz="1000" b="1" u="sng" kern="1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</a:rPr>
              <a:t>발표회</a:t>
            </a:r>
            <a:r>
              <a:rPr lang="en-US" altLang="ko-KR" sz="1000" b="1" u="sng" kern="1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</a:rPr>
              <a:t>)</a:t>
            </a:r>
            <a:endParaRPr lang="en-US" altLang="ko-KR" sz="1000" b="1" kern="100" dirty="0" smtClean="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pPr fontAlgn="base" latinLnBrk="0">
              <a:lnSpc>
                <a:spcPct val="160000"/>
              </a:lnSpc>
            </a:pPr>
            <a:r>
              <a:rPr lang="en-US" altLang="ko-KR" sz="1000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- </a:t>
            </a:r>
            <a:r>
              <a:rPr lang="ko-KR" altLang="en-US" sz="1000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최종 </a:t>
            </a:r>
            <a:r>
              <a:rPr lang="ko-KR" altLang="en-US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선발 시 언론 및 방송에 보도될 수 있는 점도 고려해주시기 바랍니다</a:t>
            </a:r>
            <a:r>
              <a:rPr lang="en-US" altLang="ko-KR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. </a:t>
            </a:r>
            <a:endParaRPr lang="en-US" altLang="ko-KR" sz="1000" kern="100" dirty="0" smtClean="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pPr marL="342900" indent="-342900" fontAlgn="base" latinLnBrk="0">
              <a:lnSpc>
                <a:spcPct val="180000"/>
              </a:lnSpc>
            </a:pPr>
            <a:endParaRPr lang="en-US" altLang="ko-KR" sz="1000" kern="100" dirty="0" smtClean="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pPr marL="342900" indent="-342900" fontAlgn="base" latinLnBrk="0">
              <a:lnSpc>
                <a:spcPct val="180000"/>
              </a:lnSpc>
            </a:pPr>
            <a:r>
              <a:rPr lang="en-US" altLang="ko-KR" sz="1000" b="1" kern="1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7</a:t>
            </a:r>
            <a:r>
              <a:rPr lang="en-US" altLang="ko-KR" sz="1000" b="1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000" b="1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문의 </a:t>
            </a:r>
            <a:r>
              <a:rPr lang="en-US" altLang="ko-KR" sz="1000" b="1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: </a:t>
            </a:r>
            <a:r>
              <a:rPr lang="ko-KR" altLang="en-US" sz="1000" kern="10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홀트아동복지회</a:t>
            </a:r>
            <a:r>
              <a:rPr lang="ko-KR" altLang="en-US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 아동청소년팀 정수영 </a:t>
            </a:r>
            <a:r>
              <a:rPr lang="ko-KR" altLang="en-US" sz="1000" kern="10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사회복지사</a:t>
            </a:r>
            <a:r>
              <a:rPr lang="ko-KR" altLang="en-US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☎ </a:t>
            </a:r>
            <a:r>
              <a:rPr lang="en-US" altLang="ko-KR" sz="1000" kern="100" dirty="0">
                <a:solidFill>
                  <a:srgbClr val="000000"/>
                </a:solidFill>
                <a:latin typeface="맑은 고딕" panose="020B0503020000020004" pitchFamily="50" charset="-127"/>
              </a:rPr>
              <a:t>02-331-7162)</a:t>
            </a:r>
            <a:endParaRPr lang="ko-KR" altLang="en-US" sz="1000" kern="100" spc="0" dirty="0">
              <a:solidFill>
                <a:srgbClr val="000000"/>
              </a:solidFill>
              <a:effectLst/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73275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62" name="Group 10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8793067"/>
              </p:ext>
            </p:extLst>
          </p:nvPr>
        </p:nvGraphicFramePr>
        <p:xfrm>
          <a:off x="172649" y="986043"/>
          <a:ext cx="6589713" cy="2692113"/>
        </p:xfrm>
        <a:graphic>
          <a:graphicData uri="http://schemas.openxmlformats.org/drawingml/2006/table">
            <a:tbl>
              <a:tblPr/>
              <a:tblGrid>
                <a:gridCol w="612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1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39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21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5900"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인적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사항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이름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영문이름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성별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53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생년월일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생년월일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핸드폰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주소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25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E-Mail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전화번호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(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유선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)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7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학교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학년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장래희망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보호자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이름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관계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전화번호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59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추천인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이름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소속기관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전화번호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63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주소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E-Mail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127" name="Text Box 79"/>
          <p:cNvSpPr txBox="1">
            <a:spLocks noChangeArrowheads="1"/>
          </p:cNvSpPr>
          <p:nvPr/>
        </p:nvSpPr>
        <p:spPr bwMode="auto">
          <a:xfrm>
            <a:off x="2076739" y="518790"/>
            <a:ext cx="27815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16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나눔고딕" pitchFamily="50" charset="-127"/>
                <a:ea typeface="나눔고딕" pitchFamily="50" charset="-127"/>
              </a:rPr>
              <a:t>2018 </a:t>
            </a:r>
            <a:r>
              <a:rPr lang="ko-KR" altLang="en-US" sz="1600" b="1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나눔고딕" pitchFamily="50" charset="-127"/>
                <a:ea typeface="나눔고딕" pitchFamily="50" charset="-127"/>
              </a:rPr>
              <a:t>아름다운 청소년 </a:t>
            </a:r>
            <a:r>
              <a:rPr lang="ko-KR" altLang="en-US" sz="16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나눔고딕" pitchFamily="50" charset="-127"/>
                <a:ea typeface="나눔고딕" pitchFamily="50" charset="-127"/>
              </a:rPr>
              <a:t>신청서</a:t>
            </a:r>
            <a:endParaRPr lang="ko-KR" altLang="en-US" sz="1600" b="1" u="sng" dirty="0">
              <a:effectLst>
                <a:outerShdw blurRad="38100" dist="38100" dir="2700000" algn="tl">
                  <a:srgbClr val="C0C0C0"/>
                </a:outerShdw>
              </a:effectLst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149" name="Text Box 971"/>
          <p:cNvSpPr txBox="1">
            <a:spLocks noChangeArrowheads="1"/>
          </p:cNvSpPr>
          <p:nvPr/>
        </p:nvSpPr>
        <p:spPr bwMode="auto">
          <a:xfrm>
            <a:off x="0" y="3606800"/>
            <a:ext cx="6858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1000" b="1" dirty="0"/>
              <a:t>- </a:t>
            </a:r>
            <a:r>
              <a:rPr lang="ko-KR" altLang="en-US" sz="1000" b="1" dirty="0"/>
              <a:t>추천인이 </a:t>
            </a:r>
            <a:r>
              <a:rPr lang="ko-KR" altLang="en-US" sz="1000" b="1" dirty="0" smtClean="0"/>
              <a:t>없을 경우 </a:t>
            </a:r>
            <a:r>
              <a:rPr lang="ko-KR" altLang="en-US" sz="1000" b="1" dirty="0"/>
              <a:t>기재하지 마시고</a:t>
            </a:r>
            <a:r>
              <a:rPr lang="en-US" altLang="ko-KR" sz="1000" b="1" dirty="0"/>
              <a:t>, </a:t>
            </a:r>
            <a:r>
              <a:rPr lang="ko-KR" altLang="en-US" sz="1000" b="1" dirty="0"/>
              <a:t>추천인이 있을 경우 추천인의 추천서를 </a:t>
            </a:r>
            <a:r>
              <a:rPr lang="en-US" altLang="ko-KR" sz="1000" b="1" dirty="0"/>
              <a:t>6</a:t>
            </a:r>
            <a:r>
              <a:rPr lang="ko-KR" altLang="en-US" sz="1000" b="1" dirty="0" err="1"/>
              <a:t>번란에</a:t>
            </a:r>
            <a:r>
              <a:rPr lang="ko-KR" altLang="en-US" sz="1000" b="1" dirty="0"/>
              <a:t> 첨부하여 주십시오</a:t>
            </a:r>
            <a:r>
              <a:rPr lang="en-US" altLang="ko-KR" b="1" dirty="0"/>
              <a:t>. </a:t>
            </a:r>
          </a:p>
        </p:txBody>
      </p:sp>
      <p:sp>
        <p:nvSpPr>
          <p:cNvPr id="2150" name="Text Box 972"/>
          <p:cNvSpPr txBox="1">
            <a:spLocks noChangeArrowheads="1"/>
          </p:cNvSpPr>
          <p:nvPr/>
        </p:nvSpPr>
        <p:spPr bwMode="auto">
          <a:xfrm>
            <a:off x="76200" y="4006850"/>
            <a:ext cx="1691489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1100" b="1" dirty="0">
                <a:latin typeface="새굴림" pitchFamily="18" charset="-127"/>
                <a:ea typeface="새굴림" pitchFamily="18" charset="-127"/>
              </a:rPr>
              <a:t>1. </a:t>
            </a:r>
            <a:r>
              <a:rPr lang="ko-KR" altLang="en-US" sz="1100" b="1" dirty="0" smtClean="0">
                <a:latin typeface="새굴림" pitchFamily="18" charset="-127"/>
                <a:ea typeface="새굴림" pitchFamily="18" charset="-127"/>
              </a:rPr>
              <a:t>성장배경 및 자기소개</a:t>
            </a:r>
            <a:endParaRPr lang="ko-KR" altLang="en-US" sz="1100" b="1" dirty="0">
              <a:latin typeface="새굴림" pitchFamily="18" charset="-127"/>
              <a:ea typeface="새굴림" pitchFamily="18" charset="-127"/>
            </a:endParaRPr>
          </a:p>
        </p:txBody>
      </p:sp>
      <p:sp>
        <p:nvSpPr>
          <p:cNvPr id="2151" name="Rectangle 974"/>
          <p:cNvSpPr>
            <a:spLocks noChangeArrowheads="1"/>
          </p:cNvSpPr>
          <p:nvPr/>
        </p:nvSpPr>
        <p:spPr bwMode="auto">
          <a:xfrm>
            <a:off x="152400" y="4343400"/>
            <a:ext cx="6553200" cy="4260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ko-KR"/>
              <a:t>  </a:t>
            </a:r>
          </a:p>
        </p:txBody>
      </p:sp>
      <p:sp>
        <p:nvSpPr>
          <p:cNvPr id="2152" name="Text Box 977"/>
          <p:cNvSpPr txBox="1">
            <a:spLocks noChangeArrowheads="1"/>
          </p:cNvSpPr>
          <p:nvPr/>
        </p:nvSpPr>
        <p:spPr bwMode="auto">
          <a:xfrm>
            <a:off x="3124200" y="8610600"/>
            <a:ext cx="614363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800"/>
              <a:t>- </a:t>
            </a:r>
            <a:r>
              <a:rPr lang="ko-KR" altLang="en-US" sz="800"/>
              <a:t>계 속 </a:t>
            </a:r>
            <a:r>
              <a:rPr lang="en-US" altLang="ko-KR" sz="800"/>
              <a:t>-</a:t>
            </a:r>
          </a:p>
        </p:txBody>
      </p:sp>
      <p:sp>
        <p:nvSpPr>
          <p:cNvPr id="2153" name="Text Box 1010"/>
          <p:cNvSpPr txBox="1">
            <a:spLocks noChangeArrowheads="1"/>
          </p:cNvSpPr>
          <p:nvPr/>
        </p:nvSpPr>
        <p:spPr bwMode="auto">
          <a:xfrm>
            <a:off x="168275" y="4394200"/>
            <a:ext cx="6500813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ko-KR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5"/>
          <p:cNvSpPr txBox="1">
            <a:spLocks noChangeArrowheads="1"/>
          </p:cNvSpPr>
          <p:nvPr/>
        </p:nvSpPr>
        <p:spPr bwMode="auto">
          <a:xfrm>
            <a:off x="0" y="323850"/>
            <a:ext cx="5234125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1100" b="1" dirty="0">
                <a:latin typeface="새굴림" pitchFamily="18" charset="-127"/>
                <a:ea typeface="새굴림" pitchFamily="18" charset="-127"/>
              </a:rPr>
              <a:t>2. </a:t>
            </a:r>
            <a:r>
              <a:rPr lang="ko-KR" altLang="en-US" sz="1100" b="1" dirty="0" smtClean="0">
                <a:latin typeface="새굴림" pitchFamily="18" charset="-127"/>
                <a:ea typeface="새굴림" pitchFamily="18" charset="-127"/>
              </a:rPr>
              <a:t>나의 꿈과 장래희망 </a:t>
            </a:r>
            <a:r>
              <a:rPr lang="en-US" altLang="ko-KR" sz="900" b="1" dirty="0" smtClean="0">
                <a:latin typeface="새굴림" pitchFamily="18" charset="-127"/>
                <a:ea typeface="새굴림" pitchFamily="18" charset="-127"/>
              </a:rPr>
              <a:t>(</a:t>
            </a:r>
            <a:r>
              <a:rPr lang="ko-KR" altLang="en-US" sz="900" b="1" dirty="0" smtClean="0">
                <a:latin typeface="새굴림" pitchFamily="18" charset="-127"/>
                <a:ea typeface="새굴림" pitchFamily="18" charset="-127"/>
              </a:rPr>
              <a:t>꿈을 갖게 된 계기 및 어떤 장래희망을 갖고 있는지 기입해주세요</a:t>
            </a:r>
            <a:r>
              <a:rPr lang="en-US" altLang="ko-KR" sz="900" b="1" dirty="0" smtClean="0">
                <a:latin typeface="새굴림" pitchFamily="18" charset="-127"/>
                <a:ea typeface="새굴림" pitchFamily="18" charset="-127"/>
              </a:rPr>
              <a:t>.) </a:t>
            </a:r>
            <a:endParaRPr lang="ko-KR" altLang="en-US" sz="900" b="1" dirty="0">
              <a:latin typeface="새굴림" pitchFamily="18" charset="-127"/>
              <a:ea typeface="새굴림" pitchFamily="18" charset="-127"/>
            </a:endParaRPr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188913" y="611560"/>
            <a:ext cx="6553200" cy="374377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ko-KR"/>
              <a:t>  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2168" y="4427984"/>
            <a:ext cx="678583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1100" b="1" dirty="0">
                <a:latin typeface="새굴림" pitchFamily="18" charset="-127"/>
                <a:ea typeface="새굴림" pitchFamily="18" charset="-127"/>
              </a:rPr>
              <a:t>3. </a:t>
            </a:r>
            <a:r>
              <a:rPr lang="ko-KR" altLang="en-US" sz="1100" b="1" dirty="0">
                <a:latin typeface="새굴림" pitchFamily="18" charset="-127"/>
                <a:ea typeface="새굴림" pitchFamily="18" charset="-127"/>
              </a:rPr>
              <a:t>꿈과 </a:t>
            </a:r>
            <a:r>
              <a:rPr lang="ko-KR" altLang="en-US" sz="1100" b="1" dirty="0" smtClean="0">
                <a:latin typeface="새굴림" pitchFamily="18" charset="-127"/>
                <a:ea typeface="새굴림" pitchFamily="18" charset="-127"/>
              </a:rPr>
              <a:t>관련한 그 동안의 나의 </a:t>
            </a:r>
            <a:r>
              <a:rPr lang="ko-KR" altLang="en-US" sz="1100" b="1" dirty="0">
                <a:latin typeface="새굴림" pitchFamily="18" charset="-127"/>
                <a:ea typeface="새굴림" pitchFamily="18" charset="-127"/>
              </a:rPr>
              <a:t>활동 내용 </a:t>
            </a:r>
          </a:p>
          <a:p>
            <a:r>
              <a:rPr lang="ko-KR" altLang="en-US" sz="1100" b="1" dirty="0">
                <a:latin typeface="새굴림" pitchFamily="18" charset="-127"/>
                <a:ea typeface="새굴림" pitchFamily="18" charset="-127"/>
              </a:rPr>
              <a:t> </a:t>
            </a:r>
            <a:r>
              <a:rPr lang="en-US" altLang="ko-KR" sz="900" b="1" dirty="0">
                <a:latin typeface="새굴림" pitchFamily="18" charset="-127"/>
                <a:ea typeface="새굴림" pitchFamily="18" charset="-127"/>
              </a:rPr>
              <a:t>( </a:t>
            </a:r>
            <a:r>
              <a:rPr lang="ko-KR" altLang="en-US" sz="900" b="1" dirty="0">
                <a:latin typeface="새굴림" pitchFamily="18" charset="-127"/>
                <a:ea typeface="새굴림" pitchFamily="18" charset="-127"/>
              </a:rPr>
              <a:t>학과성적 및 취미</a:t>
            </a:r>
            <a:r>
              <a:rPr lang="en-US" altLang="ko-KR" sz="900" b="1" dirty="0"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900" b="1" dirty="0">
                <a:latin typeface="새굴림" pitchFamily="18" charset="-127"/>
                <a:ea typeface="새굴림" pitchFamily="18" charset="-127"/>
              </a:rPr>
              <a:t>장기등과 관련된 활동에 대한 이력을 적어주시고 </a:t>
            </a:r>
            <a:r>
              <a:rPr lang="ko-KR" altLang="en-US" sz="900" b="1" dirty="0"/>
              <a:t>증빙 자료</a:t>
            </a:r>
            <a:r>
              <a:rPr lang="en-US" altLang="ko-KR" sz="900" b="1" dirty="0"/>
              <a:t>(</a:t>
            </a:r>
            <a:r>
              <a:rPr lang="ko-KR" altLang="en-US" sz="900" b="1" dirty="0"/>
              <a:t>사진</a:t>
            </a:r>
            <a:r>
              <a:rPr lang="en-US" altLang="ko-KR" sz="900" b="1" dirty="0"/>
              <a:t>,</a:t>
            </a:r>
            <a:r>
              <a:rPr lang="ko-KR" altLang="en-US" sz="900" b="1" dirty="0" err="1"/>
              <a:t>증명서등</a:t>
            </a:r>
            <a:r>
              <a:rPr lang="en-US" altLang="ko-KR" sz="900" b="1" dirty="0"/>
              <a:t>)</a:t>
            </a:r>
            <a:r>
              <a:rPr lang="ko-KR" altLang="en-US" sz="900" b="1" dirty="0"/>
              <a:t>를 </a:t>
            </a:r>
            <a:r>
              <a:rPr lang="en-US" altLang="ko-KR" sz="900" b="1" dirty="0">
                <a:latin typeface="새굴림" pitchFamily="18" charset="-127"/>
                <a:ea typeface="새굴림" pitchFamily="18" charset="-127"/>
              </a:rPr>
              <a:t>7</a:t>
            </a:r>
            <a:r>
              <a:rPr lang="ko-KR" altLang="en-US" sz="900" b="1" dirty="0" smtClean="0">
                <a:latin typeface="새굴림" pitchFamily="18" charset="-127"/>
                <a:ea typeface="새굴림" pitchFamily="18" charset="-127"/>
              </a:rPr>
              <a:t>번에 </a:t>
            </a:r>
            <a:r>
              <a:rPr lang="ko-KR" altLang="en-US" sz="900" b="1" dirty="0">
                <a:latin typeface="새굴림" pitchFamily="18" charset="-127"/>
                <a:ea typeface="새굴림" pitchFamily="18" charset="-127"/>
              </a:rPr>
              <a:t>이미지로 첨부해주세요</a:t>
            </a:r>
            <a:r>
              <a:rPr lang="en-US" altLang="ko-KR" sz="900" b="1" dirty="0">
                <a:latin typeface="새굴림" pitchFamily="18" charset="-127"/>
                <a:ea typeface="새굴림" pitchFamily="18" charset="-127"/>
              </a:rPr>
              <a:t>)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48368" y="4872484"/>
            <a:ext cx="6553200" cy="39417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ko-KR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35984" y="5077217"/>
            <a:ext cx="6436377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1100" b="1" dirty="0" smtClean="0">
                <a:latin typeface="새굴림" pitchFamily="18" charset="-127"/>
                <a:ea typeface="새굴림" pitchFamily="18" charset="-127"/>
              </a:rPr>
              <a:t>5. </a:t>
            </a:r>
            <a:r>
              <a:rPr lang="ko-KR" altLang="en-US" sz="1100" b="1" dirty="0" smtClean="0">
                <a:latin typeface="새굴림" pitchFamily="18" charset="-127"/>
                <a:ea typeface="새굴림" pitchFamily="18" charset="-127"/>
              </a:rPr>
              <a:t>꿈 지원금이 수여된다면 사용하고자 하는 계획  </a:t>
            </a:r>
            <a:r>
              <a:rPr lang="en-US" altLang="ko-KR" sz="900" b="1" dirty="0" smtClean="0">
                <a:latin typeface="새굴림" pitchFamily="18" charset="-127"/>
                <a:ea typeface="새굴림" pitchFamily="18" charset="-127"/>
              </a:rPr>
              <a:t>(</a:t>
            </a:r>
            <a:r>
              <a:rPr lang="ko-KR" altLang="en-US" sz="900" b="1" dirty="0" smtClean="0">
                <a:latin typeface="새굴림" pitchFamily="18" charset="-127"/>
                <a:ea typeface="새굴림" pitchFamily="18" charset="-127"/>
              </a:rPr>
              <a:t>나에게 꿈 지원금 </a:t>
            </a:r>
            <a:r>
              <a:rPr lang="en-US" altLang="ko-KR" sz="900" b="1" dirty="0" smtClean="0">
                <a:latin typeface="새굴림" pitchFamily="18" charset="-127"/>
                <a:ea typeface="새굴림" pitchFamily="18" charset="-127"/>
              </a:rPr>
              <a:t>300</a:t>
            </a:r>
            <a:r>
              <a:rPr lang="ko-KR" altLang="en-US" sz="900" b="1" dirty="0" smtClean="0">
                <a:latin typeface="새굴림" pitchFamily="18" charset="-127"/>
                <a:ea typeface="새굴림" pitchFamily="18" charset="-127"/>
              </a:rPr>
              <a:t>만원이 어떤 도움이 될 지</a:t>
            </a:r>
            <a:r>
              <a:rPr lang="en-US" altLang="ko-KR" sz="900" b="1" dirty="0" smtClean="0">
                <a:latin typeface="새굴림" pitchFamily="18" charset="-127"/>
                <a:ea typeface="새굴림" pitchFamily="18" charset="-127"/>
              </a:rPr>
              <a:t> </a:t>
            </a:r>
            <a:r>
              <a:rPr lang="ko-KR" altLang="en-US" sz="900" b="1" dirty="0" smtClean="0">
                <a:latin typeface="새굴림" pitchFamily="18" charset="-127"/>
                <a:ea typeface="새굴림" pitchFamily="18" charset="-127"/>
              </a:rPr>
              <a:t>알려주세요</a:t>
            </a:r>
            <a:r>
              <a:rPr lang="en-US" altLang="ko-KR" sz="900" b="1" dirty="0" smtClean="0">
                <a:latin typeface="새굴림" pitchFamily="18" charset="-127"/>
                <a:ea typeface="새굴림" pitchFamily="18" charset="-127"/>
              </a:rPr>
              <a:t>.)</a:t>
            </a:r>
            <a:endParaRPr lang="en-US" altLang="ko-KR" sz="900" b="1" dirty="0">
              <a:latin typeface="새굴림" pitchFamily="18" charset="-127"/>
              <a:ea typeface="새굴림" pitchFamily="18" charset="-127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52400" y="990600"/>
            <a:ext cx="6553200" cy="39417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ko-KR"/>
              <a:t>  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16632" y="611560"/>
            <a:ext cx="612058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1100" b="1" dirty="0">
                <a:latin typeface="새굴림" pitchFamily="18" charset="-127"/>
                <a:ea typeface="새굴림" pitchFamily="18" charset="-127"/>
              </a:rPr>
              <a:t>4. </a:t>
            </a:r>
            <a:r>
              <a:rPr lang="ko-KR" altLang="en-US" sz="1100" b="1" dirty="0">
                <a:latin typeface="새굴림" pitchFamily="18" charset="-127"/>
                <a:ea typeface="새굴림" pitchFamily="18" charset="-127"/>
              </a:rPr>
              <a:t>꿈을 이루기 위해 내가 계획하고 있는 일들 </a:t>
            </a:r>
            <a:r>
              <a:rPr lang="en-US" altLang="ko-KR" sz="900" b="1" dirty="0">
                <a:latin typeface="새굴림" pitchFamily="18" charset="-127"/>
                <a:ea typeface="새굴림" pitchFamily="18" charset="-127"/>
              </a:rPr>
              <a:t>( </a:t>
            </a:r>
            <a:r>
              <a:rPr lang="en-US" altLang="ko-KR" sz="900" b="1" dirty="0" smtClean="0">
                <a:latin typeface="새굴림" pitchFamily="18" charset="-127"/>
                <a:ea typeface="새굴림" pitchFamily="18" charset="-127"/>
              </a:rPr>
              <a:t>2018</a:t>
            </a:r>
            <a:r>
              <a:rPr lang="ko-KR" altLang="en-US" sz="900" b="1" dirty="0" smtClean="0">
                <a:latin typeface="새굴림" pitchFamily="18" charset="-127"/>
                <a:ea typeface="새굴림" pitchFamily="18" charset="-127"/>
              </a:rPr>
              <a:t>년  </a:t>
            </a:r>
            <a:r>
              <a:rPr lang="ko-KR" altLang="en-US" sz="900" b="1" dirty="0">
                <a:latin typeface="새굴림" pitchFamily="18" charset="-127"/>
                <a:ea typeface="새굴림" pitchFamily="18" charset="-127"/>
              </a:rPr>
              <a:t>및 향후 계획이 있으면 </a:t>
            </a:r>
            <a:r>
              <a:rPr lang="ko-KR" altLang="en-US" sz="900" b="1" dirty="0" smtClean="0">
                <a:latin typeface="새굴림" pitchFamily="18" charset="-127"/>
                <a:ea typeface="새굴림" pitchFamily="18" charset="-127"/>
              </a:rPr>
              <a:t>구체적으로 소개해주세요 </a:t>
            </a:r>
            <a:r>
              <a:rPr lang="en-US" altLang="ko-KR" sz="900" b="1" dirty="0">
                <a:latin typeface="새굴림" pitchFamily="18" charset="-127"/>
                <a:ea typeface="새굴림" pitchFamily="18" charset="-127"/>
              </a:rPr>
              <a:t>)</a:t>
            </a:r>
            <a:r>
              <a:rPr lang="en-US" altLang="ko-KR" sz="1100" b="1" dirty="0">
                <a:latin typeface="새굴림" pitchFamily="18" charset="-127"/>
                <a:ea typeface="새굴림" pitchFamily="18" charset="-127"/>
              </a:rPr>
              <a:t> 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88913" y="5508625"/>
            <a:ext cx="6553200" cy="33115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ko-KR"/>
              <a:t> 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52400" y="660400"/>
            <a:ext cx="6553200" cy="37671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ko-KR"/>
              <a:t>  </a:t>
            </a: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76200" y="323850"/>
            <a:ext cx="574227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1100" b="1" dirty="0">
                <a:latin typeface="새굴림" pitchFamily="18" charset="-127"/>
                <a:ea typeface="새굴림" pitchFamily="18" charset="-127"/>
              </a:rPr>
              <a:t>6</a:t>
            </a:r>
            <a:r>
              <a:rPr lang="en-US" altLang="ko-KR" sz="1100" b="1" dirty="0" smtClean="0">
                <a:latin typeface="새굴림" pitchFamily="18" charset="-127"/>
                <a:ea typeface="새굴림" pitchFamily="18" charset="-127"/>
              </a:rPr>
              <a:t>. </a:t>
            </a:r>
            <a:r>
              <a:rPr lang="ko-KR" altLang="en-US" sz="1100" b="1" dirty="0" smtClean="0">
                <a:latin typeface="새굴림" pitchFamily="18" charset="-127"/>
                <a:ea typeface="새굴림" pitchFamily="18" charset="-127"/>
              </a:rPr>
              <a:t>꿈을 통해 나의 가족과 사회</a:t>
            </a:r>
            <a:r>
              <a:rPr lang="en-US" altLang="ko-KR" sz="1100" b="1" dirty="0" smtClean="0"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1100" b="1" dirty="0" smtClean="0">
                <a:latin typeface="새굴림" pitchFamily="18" charset="-127"/>
                <a:ea typeface="새굴림" pitchFamily="18" charset="-127"/>
              </a:rPr>
              <a:t>전 세계에 기여하고자 하는 계획 및 기타 하고 싶은 이야기</a:t>
            </a:r>
            <a:endParaRPr lang="en-US" altLang="ko-KR" sz="1100" b="1" dirty="0">
              <a:latin typeface="새굴림" pitchFamily="18" charset="-127"/>
              <a:ea typeface="새굴림" pitchFamily="18" charset="-127"/>
            </a:endParaRPr>
          </a:p>
        </p:txBody>
      </p:sp>
      <p:sp>
        <p:nvSpPr>
          <p:cNvPr id="5124" name="Text Box 6"/>
          <p:cNvSpPr txBox="1">
            <a:spLocks noChangeArrowheads="1"/>
          </p:cNvSpPr>
          <p:nvPr/>
        </p:nvSpPr>
        <p:spPr bwMode="auto">
          <a:xfrm>
            <a:off x="109538" y="4672013"/>
            <a:ext cx="6415087" cy="1492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1100" b="1" dirty="0">
                <a:latin typeface="새굴림" pitchFamily="18" charset="-127"/>
                <a:ea typeface="새굴림" pitchFamily="18" charset="-127"/>
              </a:rPr>
              <a:t>7</a:t>
            </a:r>
            <a:r>
              <a:rPr lang="en-US" altLang="ko-KR" sz="1100" b="1" dirty="0" smtClean="0">
                <a:latin typeface="새굴림" pitchFamily="18" charset="-127"/>
                <a:ea typeface="새굴림" pitchFamily="18" charset="-127"/>
              </a:rPr>
              <a:t>. </a:t>
            </a:r>
            <a:r>
              <a:rPr lang="ko-KR" altLang="en-US" sz="1100" b="1" dirty="0">
                <a:latin typeface="새굴림" pitchFamily="18" charset="-127"/>
                <a:ea typeface="새굴림" pitchFamily="18" charset="-127"/>
              </a:rPr>
              <a:t>증빙자료 첨부 </a:t>
            </a:r>
            <a:r>
              <a:rPr lang="en-US" altLang="ko-KR" sz="1100" b="1" dirty="0">
                <a:latin typeface="새굴림" pitchFamily="18" charset="-127"/>
                <a:ea typeface="새굴림" pitchFamily="18" charset="-127"/>
              </a:rPr>
              <a:t>: </a:t>
            </a:r>
            <a:r>
              <a:rPr lang="ko-KR" altLang="en-US" sz="1100" b="1" dirty="0">
                <a:latin typeface="새굴림" pitchFamily="18" charset="-127"/>
                <a:ea typeface="새굴림" pitchFamily="18" charset="-127"/>
              </a:rPr>
              <a:t>개인별 상황과 여건에 따라 </a:t>
            </a:r>
            <a:r>
              <a:rPr lang="ko-KR" altLang="en-US" sz="1100" b="1" dirty="0">
                <a:solidFill>
                  <a:srgbClr val="FF3300"/>
                </a:solidFill>
                <a:latin typeface="새굴림" pitchFamily="18" charset="-127"/>
                <a:ea typeface="새굴림" pitchFamily="18" charset="-127"/>
              </a:rPr>
              <a:t>증빙자료를 선택하여</a:t>
            </a:r>
            <a:r>
              <a:rPr lang="ko-KR" altLang="en-US" sz="1100" b="1" dirty="0">
                <a:latin typeface="새굴림" pitchFamily="18" charset="-127"/>
                <a:ea typeface="새굴림" pitchFamily="18" charset="-127"/>
              </a:rPr>
              <a:t> 이미지로 첨부하시기 바랍니다</a:t>
            </a:r>
            <a:r>
              <a:rPr lang="en-US" altLang="ko-KR" sz="1100" b="1" dirty="0">
                <a:latin typeface="새굴림" pitchFamily="18" charset="-127"/>
                <a:ea typeface="새굴림" pitchFamily="18" charset="-127"/>
              </a:rPr>
              <a:t>. </a:t>
            </a:r>
            <a:r>
              <a:rPr lang="en-US" altLang="ko-KR" sz="1000" b="1" dirty="0">
                <a:latin typeface="새굴림" pitchFamily="18" charset="-127"/>
                <a:ea typeface="새굴림" pitchFamily="18" charset="-127"/>
              </a:rPr>
              <a:t>(</a:t>
            </a:r>
            <a:r>
              <a:rPr lang="ko-KR" altLang="en-US" sz="1000" b="1" dirty="0">
                <a:latin typeface="새굴림" pitchFamily="18" charset="-127"/>
                <a:ea typeface="새굴림" pitchFamily="18" charset="-127"/>
              </a:rPr>
              <a:t>예 </a:t>
            </a:r>
            <a:r>
              <a:rPr lang="en-US" altLang="ko-KR" sz="1000" b="1" dirty="0">
                <a:latin typeface="새굴림" pitchFamily="18" charset="-127"/>
                <a:ea typeface="새굴림" pitchFamily="18" charset="-127"/>
              </a:rPr>
              <a:t>:    - </a:t>
            </a: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생활기록부</a:t>
            </a:r>
            <a:r>
              <a:rPr lang="en-US" altLang="ko-KR" sz="1000" dirty="0">
                <a:latin typeface="새굴림" pitchFamily="18" charset="-127"/>
                <a:ea typeface="새굴림" pitchFamily="18" charset="-127"/>
              </a:rPr>
              <a:t>(</a:t>
            </a: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증빙하고픈 부분 내용 삽입</a:t>
            </a:r>
            <a:r>
              <a:rPr lang="en-US" altLang="ko-KR" sz="1000" dirty="0">
                <a:latin typeface="새굴림" pitchFamily="18" charset="-127"/>
                <a:ea typeface="새굴림" pitchFamily="18" charset="-127"/>
              </a:rPr>
              <a:t>) </a:t>
            </a:r>
            <a:br>
              <a:rPr lang="en-US" altLang="ko-KR" sz="1000" dirty="0">
                <a:latin typeface="새굴림" pitchFamily="18" charset="-127"/>
                <a:ea typeface="새굴림" pitchFamily="18" charset="-127"/>
              </a:rPr>
            </a:br>
            <a:r>
              <a:rPr lang="en-US" altLang="ko-KR" sz="1000" dirty="0">
                <a:latin typeface="새굴림" pitchFamily="18" charset="-127"/>
                <a:ea typeface="새굴림" pitchFamily="18" charset="-127"/>
              </a:rPr>
              <a:t>          - </a:t>
            </a: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수상관련증명서</a:t>
            </a:r>
            <a:br>
              <a:rPr lang="ko-KR" altLang="en-US" sz="1000" dirty="0">
                <a:latin typeface="새굴림" pitchFamily="18" charset="-127"/>
                <a:ea typeface="새굴림" pitchFamily="18" charset="-127"/>
              </a:rPr>
            </a:b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          </a:t>
            </a:r>
            <a:r>
              <a:rPr lang="en-US" altLang="ko-KR" sz="1000" dirty="0">
                <a:latin typeface="새굴림" pitchFamily="18" charset="-127"/>
                <a:ea typeface="새굴림" pitchFamily="18" charset="-127"/>
              </a:rPr>
              <a:t>- </a:t>
            </a: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봉사활동관련증명서 </a:t>
            </a:r>
            <a:br>
              <a:rPr lang="ko-KR" altLang="en-US" sz="1000" dirty="0">
                <a:latin typeface="새굴림" pitchFamily="18" charset="-127"/>
                <a:ea typeface="새굴림" pitchFamily="18" charset="-127"/>
              </a:rPr>
            </a:b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          </a:t>
            </a:r>
            <a:r>
              <a:rPr lang="en-US" altLang="ko-KR" sz="1000" dirty="0">
                <a:latin typeface="새굴림" pitchFamily="18" charset="-127"/>
                <a:ea typeface="새굴림" pitchFamily="18" charset="-127"/>
              </a:rPr>
              <a:t>- </a:t>
            </a: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사진자료 </a:t>
            </a:r>
            <a:r>
              <a:rPr lang="ko-KR" altLang="en-US" sz="1000" dirty="0" smtClean="0">
                <a:latin typeface="새굴림" pitchFamily="18" charset="-127"/>
                <a:ea typeface="새굴림" pitchFamily="18" charset="-127"/>
              </a:rPr>
              <a:t> </a:t>
            </a: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/>
            </a:r>
            <a:br>
              <a:rPr lang="ko-KR" altLang="en-US" sz="1000" dirty="0">
                <a:latin typeface="새굴림" pitchFamily="18" charset="-127"/>
                <a:ea typeface="새굴림" pitchFamily="18" charset="-127"/>
              </a:rPr>
            </a:b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          </a:t>
            </a:r>
            <a:r>
              <a:rPr lang="en-US" altLang="ko-KR" sz="1000" dirty="0">
                <a:latin typeface="새굴림" pitchFamily="18" charset="-127"/>
                <a:ea typeface="새굴림" pitchFamily="18" charset="-127"/>
              </a:rPr>
              <a:t>- </a:t>
            </a:r>
            <a:r>
              <a:rPr lang="ko-KR" altLang="en-US" sz="1000" dirty="0" err="1">
                <a:latin typeface="새굴림" pitchFamily="18" charset="-127"/>
                <a:ea typeface="새굴림" pitchFamily="18" charset="-127"/>
              </a:rPr>
              <a:t>기초생활보장</a:t>
            </a:r>
            <a:r>
              <a:rPr lang="ko-KR" altLang="ko-KR" sz="1000" dirty="0" err="1">
                <a:latin typeface="새굴림" pitchFamily="18" charset="-127"/>
                <a:ea typeface="새굴림" pitchFamily="18" charset="-127"/>
              </a:rPr>
              <a:t>수급자</a:t>
            </a:r>
            <a:r>
              <a:rPr lang="ko-KR" altLang="ko-KR" sz="1000" dirty="0">
                <a:latin typeface="새굴림" pitchFamily="18" charset="-127"/>
                <a:ea typeface="새굴림" pitchFamily="18" charset="-127"/>
              </a:rPr>
              <a:t> 증명서</a:t>
            </a:r>
            <a:r>
              <a:rPr lang="en-US" altLang="ko-KR" sz="1000" dirty="0">
                <a:latin typeface="새굴림" pitchFamily="18" charset="-127"/>
                <a:ea typeface="새굴림" pitchFamily="18" charset="-127"/>
              </a:rPr>
              <a:t>(</a:t>
            </a:r>
            <a:r>
              <a:rPr lang="ko-KR" altLang="en-US" sz="1000" dirty="0" err="1">
                <a:latin typeface="새굴림" pitchFamily="18" charset="-127"/>
                <a:ea typeface="새굴림" pitchFamily="18" charset="-127"/>
              </a:rPr>
              <a:t>동주민센터</a:t>
            </a: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 발행</a:t>
            </a:r>
            <a:r>
              <a:rPr lang="en-US" altLang="ko-KR" sz="1000" dirty="0">
                <a:latin typeface="새굴림" pitchFamily="18" charset="-127"/>
                <a:ea typeface="새굴림" pitchFamily="18" charset="-127"/>
              </a:rPr>
              <a:t>)</a:t>
            </a:r>
          </a:p>
          <a:p>
            <a:r>
              <a:rPr lang="en-US" altLang="ko-KR" sz="1000" dirty="0">
                <a:latin typeface="새굴림" pitchFamily="18" charset="-127"/>
                <a:ea typeface="새굴림" pitchFamily="18" charset="-127"/>
              </a:rPr>
              <a:t>          - </a:t>
            </a:r>
            <a:r>
              <a:rPr lang="ko-KR" altLang="ko-KR" sz="1000" dirty="0" err="1">
                <a:latin typeface="새굴림" pitchFamily="18" charset="-127"/>
                <a:ea typeface="새굴림" pitchFamily="18" charset="-127"/>
              </a:rPr>
              <a:t>차상위계층</a:t>
            </a:r>
            <a:r>
              <a:rPr lang="ko-KR" altLang="ko-KR" sz="1000" dirty="0">
                <a:latin typeface="새굴림" pitchFamily="18" charset="-127"/>
                <a:ea typeface="새굴림" pitchFamily="18" charset="-127"/>
              </a:rPr>
              <a:t> 증명서</a:t>
            </a: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/>
            </a:r>
            <a:br>
              <a:rPr lang="ko-KR" altLang="en-US" sz="1000" dirty="0">
                <a:latin typeface="새굴림" pitchFamily="18" charset="-127"/>
                <a:ea typeface="새굴림" pitchFamily="18" charset="-127"/>
              </a:rPr>
            </a:b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             </a:t>
            </a:r>
            <a:r>
              <a:rPr lang="ko-KR" altLang="ko-KR" sz="1000" dirty="0">
                <a:latin typeface="새굴림" pitchFamily="18" charset="-127"/>
                <a:ea typeface="새굴림" pitchFamily="18" charset="-127"/>
              </a:rPr>
              <a:t>(</a:t>
            </a:r>
            <a:r>
              <a:rPr lang="ko-KR" altLang="ko-KR" sz="1000" dirty="0" err="1">
                <a:latin typeface="새굴림" pitchFamily="18" charset="-127"/>
                <a:ea typeface="새굴림" pitchFamily="18" charset="-127"/>
              </a:rPr>
              <a:t>한부모가정</a:t>
            </a:r>
            <a:r>
              <a:rPr lang="ko-KR" altLang="ko-KR" sz="1000" dirty="0"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ko-KR" sz="1000" dirty="0" err="1">
                <a:latin typeface="새굴림" pitchFamily="18" charset="-127"/>
                <a:ea typeface="새굴림" pitchFamily="18" charset="-127"/>
              </a:rPr>
              <a:t>차상위</a:t>
            </a:r>
            <a:r>
              <a:rPr lang="ko-KR" altLang="ko-KR" sz="1000" dirty="0">
                <a:latin typeface="새굴림" pitchFamily="18" charset="-127"/>
                <a:ea typeface="새굴림" pitchFamily="18" charset="-127"/>
              </a:rPr>
              <a:t> 장애수당</a:t>
            </a: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 </a:t>
            </a:r>
            <a:r>
              <a:rPr lang="en-US" altLang="ko-KR" sz="1000" dirty="0">
                <a:latin typeface="새굴림" pitchFamily="18" charset="-127"/>
                <a:ea typeface="새굴림" pitchFamily="18" charset="-127"/>
              </a:rPr>
              <a:t>: </a:t>
            </a:r>
            <a:r>
              <a:rPr lang="ko-KR" altLang="en-US" sz="1000" dirty="0" err="1">
                <a:latin typeface="새굴림" pitchFamily="18" charset="-127"/>
                <a:ea typeface="새굴림" pitchFamily="18" charset="-127"/>
              </a:rPr>
              <a:t>동주민센터</a:t>
            </a: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 발행 </a:t>
            </a:r>
            <a:r>
              <a:rPr lang="ko-KR" altLang="ko-KR" sz="1000" dirty="0">
                <a:latin typeface="새굴림" pitchFamily="18" charset="-127"/>
                <a:ea typeface="새굴림" pitchFamily="18" charset="-127"/>
              </a:rPr>
              <a:t>,</a:t>
            </a:r>
            <a:r>
              <a:rPr lang="en-US" altLang="ko-KR" sz="1000" dirty="0">
                <a:latin typeface="새굴림" pitchFamily="18" charset="-127"/>
                <a:ea typeface="새굴림" pitchFamily="18" charset="-127"/>
              </a:rPr>
              <a:t>  </a:t>
            </a:r>
            <a:r>
              <a:rPr lang="ko-KR" altLang="ko-KR" sz="1000" dirty="0" err="1">
                <a:latin typeface="새굴림" pitchFamily="18" charset="-127"/>
                <a:ea typeface="새굴림" pitchFamily="18" charset="-127"/>
              </a:rPr>
              <a:t>차상위본인부담경감</a:t>
            </a: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 </a:t>
            </a:r>
            <a:r>
              <a:rPr lang="en-US" altLang="ko-KR" sz="1000" dirty="0">
                <a:latin typeface="새굴림" pitchFamily="18" charset="-127"/>
                <a:ea typeface="새굴림" pitchFamily="18" charset="-127"/>
              </a:rPr>
              <a:t>: </a:t>
            </a: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건강보험공단 발행</a:t>
            </a:r>
            <a:r>
              <a:rPr lang="ko-KR" altLang="ko-KR" sz="1000" dirty="0" smtClean="0">
                <a:latin typeface="새굴림" pitchFamily="18" charset="-127"/>
                <a:ea typeface="새굴림" pitchFamily="18" charset="-127"/>
              </a:rPr>
              <a:t>)</a:t>
            </a:r>
            <a:endParaRPr lang="en-US" altLang="ko-KR" sz="1000" dirty="0">
              <a:latin typeface="새굴림" pitchFamily="18" charset="-127"/>
              <a:ea typeface="새굴림" pitchFamily="18" charset="-127"/>
            </a:endParaRPr>
          </a:p>
          <a:p>
            <a:r>
              <a:rPr lang="en-US" altLang="ko-KR" sz="1000" dirty="0">
                <a:latin typeface="새굴림" pitchFamily="18" charset="-127"/>
                <a:ea typeface="새굴림" pitchFamily="18" charset="-127"/>
              </a:rPr>
              <a:t>          - </a:t>
            </a: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기타 관련자료 등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20688" y="827585"/>
            <a:ext cx="5829300" cy="360039"/>
          </a:xfrm>
        </p:spPr>
        <p:txBody>
          <a:bodyPr>
            <a:normAutofit/>
          </a:bodyPr>
          <a:lstStyle/>
          <a:p>
            <a:pPr algn="l"/>
            <a:r>
              <a:rPr lang="ko-KR" altLang="en-US" sz="1500" dirty="0" smtClean="0"/>
              <a:t>각종 증빙서류 </a:t>
            </a:r>
            <a:r>
              <a:rPr lang="ko-KR" altLang="en-US" sz="1500" dirty="0" err="1" smtClean="0"/>
              <a:t>스캔본을</a:t>
            </a:r>
            <a:r>
              <a:rPr lang="ko-KR" altLang="en-US" sz="1500" dirty="0" smtClean="0"/>
              <a:t> 첨부해 주세요</a:t>
            </a:r>
            <a:r>
              <a:rPr lang="en-US" altLang="ko-KR" sz="1500" dirty="0" smtClean="0"/>
              <a:t>.</a:t>
            </a:r>
            <a:endParaRPr lang="ko-KR" alt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2060"/>
        </a:solidFill>
        <a:ln>
          <a:noFill/>
        </a:ln>
      </a:spPr>
      <a:bodyPr rtlCol="0" anchor="ctr"/>
      <a:lstStyle>
        <a:defPPr algn="ctr">
          <a:defRPr sz="800" dirty="0" smtClean="0">
            <a:latin typeface="나눔고딕 ExtraBold" pitchFamily="50" charset="-127"/>
            <a:ea typeface="나눔고딕 ExtraBold" pitchFamily="50" charset="-127"/>
          </a:defRPr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1730</TotalTime>
  <Words>404</Words>
  <Application>Microsoft Office PowerPoint</Application>
  <PresentationFormat>화면 슬라이드 쇼(4:3)</PresentationFormat>
  <Paragraphs>103</Paragraphs>
  <Slides>14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22" baseType="lpstr">
      <vt:lpstr>굴림</vt:lpstr>
      <vt:lpstr>나눔고딕</vt:lpstr>
      <vt:lpstr>맑은 고딕</vt:lpstr>
      <vt:lpstr>새굴림</vt:lpstr>
      <vt:lpstr>함초롬바탕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각종 증빙서류 스캔본을 첨부해 주세요.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홍보팀</dc:creator>
  <cp:lastModifiedBy>Windows User</cp:lastModifiedBy>
  <cp:revision>87</cp:revision>
  <cp:lastPrinted>2018-03-02T02:37:22Z</cp:lastPrinted>
  <dcterms:created xsi:type="dcterms:W3CDTF">2014-11-13T01:28:44Z</dcterms:created>
  <dcterms:modified xsi:type="dcterms:W3CDTF">2018-03-02T06:51:51Z</dcterms:modified>
</cp:coreProperties>
</file>