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85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</p:sldIdLst>
  <p:sldSz cx="6858000" cy="9144000" type="screen4x3"/>
  <p:notesSz cx="6888163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78" autoAdjust="0"/>
  </p:normalViewPr>
  <p:slideViewPr>
    <p:cSldViewPr>
      <p:cViewPr>
        <p:scale>
          <a:sx n="80" d="100"/>
          <a:sy n="80" d="100"/>
        </p:scale>
        <p:origin x="-1212" y="-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870" y="-90"/>
      </p:cViewPr>
      <p:guideLst>
        <p:guide orient="horz" pos="3157"/>
        <p:guide pos="217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E770DCD5-1E94-452F-A00B-BEC70141B54F}" type="datetimeFigureOut">
              <a:rPr lang="ko-KR" altLang="en-US" smtClean="0"/>
              <a:pPr/>
              <a:t>2017-06-26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35175" y="750888"/>
            <a:ext cx="2817813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5" tIns="48312" rIns="96625" bIns="48312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817" y="4760397"/>
            <a:ext cx="5510530" cy="4509850"/>
          </a:xfrm>
          <a:prstGeom prst="rect">
            <a:avLst/>
          </a:prstGeom>
        </p:spPr>
        <p:txBody>
          <a:bodyPr vert="horz" lIns="96625" tIns="48312" rIns="96625" bIns="48312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1698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B31D7DF9-18CC-47C8-9EFF-A238D54C0F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6106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1D7DF9-18CC-47C8-9EFF-A238D54C0F70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1D7DF9-18CC-47C8-9EFF-A238D54C0F70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950DF8-DA3B-4BA7-A849-019E0052D3A5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2017-06-26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2017-06-26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2017-06-26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2017-06-26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2017-06-26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2017-06-26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2017-06-26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2017-06-26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2017-06-26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2017-06-26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18C8-806A-499B-BDC2-F63A60D10E3D}" type="datetimeFigureOut">
              <a:rPr lang="ko-KR" altLang="en-US" smtClean="0"/>
              <a:pPr/>
              <a:t>2017-06-26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E18C8-806A-499B-BDC2-F63A60D10E3D}" type="datetimeFigureOut">
              <a:rPr lang="ko-KR" altLang="en-US" smtClean="0"/>
              <a:pPr/>
              <a:t>2017-06-26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7FF71-4147-45C4-8C65-CDF758EAAA4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9" name="그림 8" descr="로고_홀트아동복지회_국영문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3009936" y="8820472"/>
            <a:ext cx="1067136" cy="3334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ayolt@hanmail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6850" y="323850"/>
            <a:ext cx="6400800" cy="831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altLang="ko-KR" b="1" dirty="0">
                <a:latin typeface="나눔고딕" pitchFamily="50" charset="-127"/>
                <a:ea typeface="나눔고딕" pitchFamily="50" charset="-127"/>
              </a:rPr>
              <a:t>&lt; </a:t>
            </a:r>
            <a:r>
              <a:rPr lang="ko-KR" altLang="en-US" b="1" dirty="0">
                <a:latin typeface="나눔고딕" pitchFamily="50" charset="-127"/>
                <a:ea typeface="나눔고딕" pitchFamily="50" charset="-127"/>
              </a:rPr>
              <a:t>서류 제출 안내 </a:t>
            </a:r>
            <a:r>
              <a:rPr lang="en-US" altLang="ko-KR" b="1" dirty="0">
                <a:latin typeface="나눔고딕" pitchFamily="50" charset="-127"/>
                <a:ea typeface="나눔고딕" pitchFamily="50" charset="-127"/>
              </a:rPr>
              <a:t>&gt;</a:t>
            </a:r>
          </a:p>
          <a:p>
            <a:pPr marL="342900" indent="-342900">
              <a:spcBef>
                <a:spcPct val="50000"/>
              </a:spcBef>
            </a:pPr>
            <a:endParaRPr lang="en-US" altLang="ko-KR" sz="1000" b="1" dirty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1.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대     상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소중한 꿈을 가진 만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13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세 이상 만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19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세 미만 청소년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/>
            </a:r>
            <a:br>
              <a:rPr lang="en-US" altLang="ko-KR" sz="1000" dirty="0">
                <a:latin typeface="나눔고딕" pitchFamily="50" charset="-127"/>
                <a:ea typeface="나눔고딕" pitchFamily="50" charset="-127"/>
              </a:rPr>
            </a:br>
            <a:endParaRPr lang="ko-KR" altLang="en-US" sz="1000" dirty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2.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유의사항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신청서 내용 중 사실과 다른 부분이 포함된 경우 청소년 선발 이후에라도 </a:t>
            </a:r>
            <a:endParaRPr lang="en-US" altLang="ko-KR" sz="1000" dirty="0" smtClean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                     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그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선정이 취소될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수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있으니 이 점 인지하여 주시기 바랍니다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.</a:t>
            </a:r>
          </a:p>
          <a:p>
            <a:pPr marL="342900" indent="-342900">
              <a:spcBef>
                <a:spcPct val="50000"/>
              </a:spcBef>
            </a:pPr>
            <a:endParaRPr lang="en-US" altLang="ko-KR" sz="1000" dirty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3.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제출 방법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양식에 따라 작성 후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e-mail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에 첨부 </a:t>
            </a:r>
          </a:p>
          <a:p>
            <a:pPr marL="342900" indent="-342900">
              <a:spcBef>
                <a:spcPct val="50000"/>
              </a:spcBef>
            </a:pP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   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- e-mail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주소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en-US" altLang="ko-KR" sz="1000" b="1" dirty="0" smtClean="0">
                <a:latin typeface="나눔고딕" pitchFamily="50" charset="-127"/>
                <a:ea typeface="나눔고딕" pitchFamily="50" charset="-127"/>
              </a:rPr>
              <a:t>sayholt@hanmail.net</a:t>
            </a:r>
            <a:endParaRPr lang="en-US" altLang="ko-KR" sz="1000" b="1" dirty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    - e-mail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제목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2017</a:t>
            </a:r>
            <a:r>
              <a:rPr lang="ko-KR" altLang="en-US" sz="1000" dirty="0" err="1" smtClean="0">
                <a:latin typeface="나눔고딕" pitchFamily="50" charset="-127"/>
                <a:ea typeface="나눔고딕" pitchFamily="50" charset="-127"/>
              </a:rPr>
              <a:t>아름다운청소년신청서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000" b="1" dirty="0">
                <a:latin typeface="나눔고딕" pitchFamily="50" charset="-127"/>
                <a:ea typeface="나눔고딕" pitchFamily="50" charset="-127"/>
              </a:rPr>
              <a:t>홍길동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) 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                (※ ‘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홍길동’ </a:t>
            </a:r>
            <a:r>
              <a:rPr lang="ko-KR" altLang="en-US" sz="1000" dirty="0" err="1">
                <a:latin typeface="나눔고딕" pitchFamily="50" charset="-127"/>
                <a:ea typeface="나눔고딕" pitchFamily="50" charset="-127"/>
              </a:rPr>
              <a:t>란에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 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지원자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본인의 이름을 넣어주십시오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. </a:t>
            </a:r>
            <a:br>
              <a:rPr lang="en-US" altLang="ko-KR" sz="1000" dirty="0">
                <a:latin typeface="나눔고딕" pitchFamily="50" charset="-127"/>
                <a:ea typeface="나눔고딕" pitchFamily="50" charset="-127"/>
              </a:rPr>
            </a:b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            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첨부파일도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2017</a:t>
            </a:r>
            <a:r>
              <a:rPr lang="ko-KR" altLang="en-US" sz="1000" dirty="0" err="1" smtClean="0">
                <a:latin typeface="나눔고딕" pitchFamily="50" charset="-127"/>
                <a:ea typeface="나눔고딕" pitchFamily="50" charset="-127"/>
              </a:rPr>
              <a:t>아름다운청소년신청서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000" b="1" dirty="0">
                <a:latin typeface="나눔고딕" pitchFamily="50" charset="-127"/>
                <a:ea typeface="나눔고딕" pitchFamily="50" charset="-127"/>
              </a:rPr>
              <a:t>홍길동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).</a:t>
            </a:r>
            <a:r>
              <a:rPr lang="en-US" altLang="ko-KR" sz="1000" dirty="0" err="1">
                <a:latin typeface="나눔고딕" pitchFamily="50" charset="-127"/>
                <a:ea typeface="나눔고딕" pitchFamily="50" charset="-127"/>
              </a:rPr>
              <a:t>ppt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로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저장하여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첨부하여 주십시오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)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   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-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분량제한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en-US" altLang="ko-KR" sz="1000" u="sng" dirty="0" smtClean="0">
                <a:solidFill>
                  <a:srgbClr val="FF3300"/>
                </a:solidFill>
                <a:latin typeface="나눔고딕" pitchFamily="50" charset="-127"/>
                <a:ea typeface="나눔고딕" pitchFamily="50" charset="-127"/>
              </a:rPr>
              <a:t>14page (</a:t>
            </a:r>
            <a:r>
              <a:rPr lang="ko-KR" altLang="en-US" sz="1000" u="sng" dirty="0" smtClean="0">
                <a:solidFill>
                  <a:srgbClr val="FF3300"/>
                </a:solidFill>
                <a:latin typeface="나눔고딕" pitchFamily="50" charset="-127"/>
                <a:ea typeface="나눔고딕" pitchFamily="50" charset="-127"/>
              </a:rPr>
              <a:t>표지 </a:t>
            </a:r>
            <a:r>
              <a:rPr lang="ko-KR" altLang="en-US" sz="1000" u="sng" dirty="0" smtClean="0">
                <a:solidFill>
                  <a:srgbClr val="FF3300"/>
                </a:solidFill>
                <a:latin typeface="나눔고딕" pitchFamily="50" charset="-127"/>
                <a:ea typeface="나눔고딕" pitchFamily="50" charset="-127"/>
              </a:rPr>
              <a:t>포함</a:t>
            </a:r>
            <a:r>
              <a:rPr lang="en-US" altLang="ko-KR" sz="1000" u="sng" dirty="0" smtClean="0">
                <a:solidFill>
                  <a:srgbClr val="FF3300"/>
                </a:solidFill>
                <a:latin typeface="나눔고딕" pitchFamily="50" charset="-127"/>
                <a:ea typeface="나눔고딕" pitchFamily="50" charset="-127"/>
              </a:rPr>
              <a:t>/ </a:t>
            </a:r>
            <a:r>
              <a:rPr lang="ko-KR" altLang="en-US" sz="1000" u="sng" dirty="0" err="1" smtClean="0">
                <a:solidFill>
                  <a:srgbClr val="FF3300"/>
                </a:solidFill>
                <a:latin typeface="나눔고딕" pitchFamily="50" charset="-127"/>
                <a:ea typeface="나눔고딕" pitchFamily="50" charset="-127"/>
              </a:rPr>
              <a:t>인적사항란부터</a:t>
            </a:r>
            <a:r>
              <a:rPr lang="ko-KR" altLang="en-US" sz="1000" u="sng" dirty="0" smtClean="0">
                <a:solidFill>
                  <a:srgbClr val="FF3300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000" u="sng" dirty="0" smtClean="0">
                <a:solidFill>
                  <a:srgbClr val="FF3300"/>
                </a:solidFill>
                <a:latin typeface="나눔고딕" pitchFamily="50" charset="-127"/>
                <a:ea typeface="나눔고딕" pitchFamily="50" charset="-127"/>
              </a:rPr>
              <a:t>1page</a:t>
            </a:r>
            <a:r>
              <a:rPr lang="ko-KR" altLang="en-US" sz="1000" u="sng" dirty="0" smtClean="0">
                <a:solidFill>
                  <a:srgbClr val="FF3300"/>
                </a:solidFill>
                <a:latin typeface="나눔고딕" pitchFamily="50" charset="-127"/>
                <a:ea typeface="나눔고딕" pitchFamily="50" charset="-127"/>
              </a:rPr>
              <a:t>로 간주함</a:t>
            </a:r>
            <a:r>
              <a:rPr lang="en-US" altLang="ko-KR" sz="1000" u="sng" dirty="0" smtClean="0">
                <a:solidFill>
                  <a:srgbClr val="FF3300"/>
                </a:solidFill>
                <a:latin typeface="나눔고딕" pitchFamily="50" charset="-127"/>
                <a:ea typeface="나눔고딕" pitchFamily="50" charset="-127"/>
              </a:rPr>
              <a:t>)</a:t>
            </a:r>
            <a:endParaRPr lang="en-US" altLang="ko-KR" sz="1000" dirty="0" smtClean="0">
              <a:solidFill>
                <a:srgbClr val="FF3300"/>
              </a:solidFill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    -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기      타</a:t>
            </a:r>
            <a:endParaRPr lang="en-US" altLang="ko-KR" sz="1000" dirty="0" smtClean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       1)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각 항목에 대한 내용은 분량제한 페이지 수 내에서 자유롭게 작성해주실 수 있습니다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 </a:t>
            </a:r>
            <a:endParaRPr lang="en-US" altLang="ko-KR" sz="1000" dirty="0" smtClean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       2)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공식 신청서인 본 양식 외 타 양식의 신청서는 접수되지 않습니다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. </a:t>
            </a:r>
            <a:endParaRPr lang="en-US" altLang="ko-KR" sz="1000" dirty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100" dirty="0">
                <a:latin typeface="나눔고딕" pitchFamily="50" charset="-127"/>
                <a:ea typeface="나눔고딕" pitchFamily="50" charset="-127"/>
              </a:rPr>
              <a:t> 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4.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제출 기한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en-US" altLang="ko-KR" sz="1000" b="1" u="sng" dirty="0" smtClean="0">
                <a:solidFill>
                  <a:srgbClr val="FF3300"/>
                </a:solidFill>
                <a:latin typeface="나눔고딕" pitchFamily="50" charset="-127"/>
                <a:ea typeface="나눔고딕" pitchFamily="50" charset="-127"/>
              </a:rPr>
              <a:t>2017. </a:t>
            </a:r>
            <a:r>
              <a:rPr lang="en-US" altLang="ko-KR" sz="1000" b="1" u="sng" dirty="0" smtClean="0">
                <a:solidFill>
                  <a:srgbClr val="FF3300"/>
                </a:solidFill>
                <a:latin typeface="나눔고딕" pitchFamily="50" charset="-127"/>
                <a:ea typeface="나눔고딕" pitchFamily="50" charset="-127"/>
              </a:rPr>
              <a:t>7. 2(</a:t>
            </a:r>
            <a:r>
              <a:rPr lang="ko-KR" altLang="en-US" sz="1000" b="1" u="sng" dirty="0" smtClean="0">
                <a:solidFill>
                  <a:srgbClr val="FF3300"/>
                </a:solidFill>
                <a:latin typeface="나눔고딕" pitchFamily="50" charset="-127"/>
                <a:ea typeface="나눔고딕" pitchFamily="50" charset="-127"/>
              </a:rPr>
              <a:t>일</a:t>
            </a:r>
            <a:r>
              <a:rPr lang="en-US" altLang="ko-KR" sz="1000" b="1" u="sng" dirty="0" smtClean="0">
                <a:solidFill>
                  <a:srgbClr val="FF3300"/>
                </a:solidFill>
                <a:latin typeface="나눔고딕" pitchFamily="50" charset="-127"/>
                <a:ea typeface="나눔고딕" pitchFamily="50" charset="-127"/>
              </a:rPr>
              <a:t>) </a:t>
            </a:r>
            <a:r>
              <a:rPr lang="en-US" altLang="ko-KR" sz="1000" b="1" u="sng" dirty="0" smtClean="0">
                <a:solidFill>
                  <a:srgbClr val="FF3300"/>
                </a:solidFill>
                <a:latin typeface="나눔고딕" pitchFamily="50" charset="-127"/>
                <a:ea typeface="나눔고딕" pitchFamily="50" charset="-127"/>
              </a:rPr>
              <a:t>24 </a:t>
            </a:r>
            <a:r>
              <a:rPr lang="en-US" altLang="ko-KR" sz="1000" b="1" u="sng" dirty="0">
                <a:solidFill>
                  <a:srgbClr val="FF3300"/>
                </a:solidFill>
                <a:latin typeface="나눔고딕" pitchFamily="50" charset="-127"/>
                <a:ea typeface="나눔고딕" pitchFamily="50" charset="-127"/>
              </a:rPr>
              <a:t>:00 </a:t>
            </a:r>
            <a:r>
              <a:rPr lang="ko-KR" altLang="en-US" sz="1000" b="1" u="sng" dirty="0">
                <a:solidFill>
                  <a:srgbClr val="FF3300"/>
                </a:solidFill>
                <a:latin typeface="나눔고딕" pitchFamily="50" charset="-127"/>
                <a:ea typeface="나눔고딕" pitchFamily="50" charset="-127"/>
              </a:rPr>
              <a:t>까지</a:t>
            </a:r>
          </a:p>
          <a:p>
            <a:pPr marL="342900" indent="-342900">
              <a:spcBef>
                <a:spcPct val="50000"/>
              </a:spcBef>
            </a:pPr>
            <a:endParaRPr lang="ko-KR" altLang="en-US" sz="1000" dirty="0">
              <a:solidFill>
                <a:srgbClr val="FF3300"/>
              </a:solidFill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5.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서류전형 합격자발표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000" b="1" dirty="0" smtClean="0">
                <a:latin typeface="나눔고딕" pitchFamily="50" charset="-127"/>
                <a:ea typeface="나눔고딕" pitchFamily="50" charset="-127"/>
              </a:rPr>
              <a:t>2017. 7. 5(</a:t>
            </a:r>
            <a:r>
              <a:rPr lang="ko-KR" altLang="en-US" sz="1000" b="1" dirty="0" smtClean="0">
                <a:latin typeface="나눔고딕" pitchFamily="50" charset="-127"/>
                <a:ea typeface="나눔고딕" pitchFamily="50" charset="-127"/>
              </a:rPr>
              <a:t>수</a:t>
            </a:r>
            <a:r>
              <a:rPr lang="en-US" altLang="ko-KR" sz="1000" b="1" dirty="0" smtClean="0">
                <a:latin typeface="나눔고딕" pitchFamily="50" charset="-127"/>
                <a:ea typeface="나눔고딕" pitchFamily="50" charset="-127"/>
              </a:rPr>
              <a:t>)  </a:t>
            </a:r>
            <a:r>
              <a:rPr lang="ko-KR" altLang="en-US" sz="1000" b="1" dirty="0" smtClean="0">
                <a:latin typeface="나눔고딕" pitchFamily="50" charset="-127"/>
                <a:ea typeface="나눔고딕" pitchFamily="50" charset="-127"/>
              </a:rPr>
              <a:t>개별 통보 </a:t>
            </a:r>
            <a:endParaRPr lang="ko-KR" altLang="en-US" sz="1000" b="1" dirty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endParaRPr lang="ko-KR" altLang="en-US" sz="1000" b="1" dirty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6.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향후 일정 안내</a:t>
            </a:r>
          </a:p>
          <a:p>
            <a:pPr marL="342900" indent="-342900">
              <a:spcBef>
                <a:spcPct val="50000"/>
              </a:spcBef>
            </a:pP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  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-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서류 심사를 통해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면담후보를 확정합니다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. </a:t>
            </a:r>
            <a:endParaRPr lang="ko-KR" altLang="en-US" sz="1000" dirty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  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-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선발된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후보를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대상으로 최종면담을 통해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10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명의 아름다운 청소년을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선발합니다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.</a:t>
            </a:r>
            <a:endParaRPr lang="ko-KR" altLang="en-US" sz="1000" dirty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  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-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최종면담과 관련한 세부사항은 서류심사 </a:t>
            </a:r>
            <a:r>
              <a:rPr lang="ko-KR" altLang="en-US" sz="1000" dirty="0" err="1">
                <a:latin typeface="나눔고딕" pitchFamily="50" charset="-127"/>
                <a:ea typeface="나눔고딕" pitchFamily="50" charset="-127"/>
              </a:rPr>
              <a:t>통과자를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 대상으로 별도 안내할 예정이며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, </a:t>
            </a:r>
            <a:endParaRPr lang="en-US" altLang="ko-KR" sz="1000" dirty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    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자기소개심사 시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주민등록등본 및 증빙서류를 요청할 수 있으니 이점 참고 하시기 바랍니다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.  </a:t>
            </a:r>
            <a:endParaRPr lang="en-US" altLang="ko-KR" sz="1000" dirty="0" smtClean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   -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향후 일정에 모두 참여 가능한 청소년만 지원이 가능합니다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. 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   -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최종 선발 시 언론 및 방송에 보도될 수 있는 점도 고려해주시기 바랍니다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. </a:t>
            </a:r>
            <a:endParaRPr lang="en-US" altLang="ko-KR" sz="1000" dirty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endParaRPr lang="en-US" altLang="ko-KR" sz="1000" dirty="0" smtClean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7.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향후 일정 </a:t>
            </a:r>
          </a:p>
          <a:p>
            <a:pPr marL="342900" indent="-342900">
              <a:spcBef>
                <a:spcPct val="50000"/>
              </a:spcBef>
            </a:pP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  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-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2017.7.14(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금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) </a:t>
            </a:r>
            <a:r>
              <a:rPr lang="ko-KR" altLang="en-US" sz="1000" dirty="0" err="1" smtClean="0">
                <a:latin typeface="나눔고딕" pitchFamily="50" charset="-127"/>
                <a:ea typeface="나눔고딕" pitchFamily="50" charset="-127"/>
              </a:rPr>
              <a:t>꿈소개심사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면담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) : </a:t>
            </a:r>
            <a:r>
              <a:rPr lang="ko-KR" altLang="en-US" sz="1000" dirty="0" err="1">
                <a:latin typeface="나눔고딕" pitchFamily="50" charset="-127"/>
                <a:ea typeface="나눔고딕" pitchFamily="50" charset="-127"/>
              </a:rPr>
              <a:t>홀트아동복지회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층 회의실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서울시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마포구 양화로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19 ) 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   - 2017.7.21(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금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)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최종 선발인원 발표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개별통보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 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    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   -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2017.8.10(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목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)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시상식 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ko-KR" altLang="en-US" sz="1000" dirty="0" err="1">
                <a:latin typeface="나눔고딕" pitchFamily="50" charset="-127"/>
                <a:ea typeface="나눔고딕" pitchFamily="50" charset="-127"/>
              </a:rPr>
              <a:t>홀트아동복지회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6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층 강당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서울시 마포구 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양화로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19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)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  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   -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2017.8.10(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목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) ~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11(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금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) </a:t>
            </a:r>
            <a:r>
              <a:rPr lang="ko-KR" altLang="en-US" sz="1000" dirty="0" err="1" smtClean="0">
                <a:latin typeface="나눔고딕" pitchFamily="50" charset="-127"/>
                <a:ea typeface="나눔고딕" pitchFamily="50" charset="-127"/>
              </a:rPr>
              <a:t>아름다운청소년꿈캠프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ko-KR" altLang="en-US" sz="1000" dirty="0" err="1" smtClean="0">
                <a:latin typeface="나눔고딕" pitchFamily="50" charset="-127"/>
                <a:ea typeface="나눔고딕" pitchFamily="50" charset="-127"/>
              </a:rPr>
              <a:t>하이서울유스호스텔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서울시 영등포구 </a:t>
            </a:r>
            <a:r>
              <a:rPr lang="ko-KR" altLang="en-US" sz="1000" dirty="0" err="1" smtClean="0">
                <a:latin typeface="나눔고딕" pitchFamily="50" charset="-127"/>
                <a:ea typeface="나눔고딕" pitchFamily="50" charset="-127"/>
              </a:rPr>
              <a:t>영신로</a:t>
            </a:r>
            <a:r>
              <a:rPr lang="ko-KR" altLang="en-US" sz="10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200) </a:t>
            </a:r>
          </a:p>
          <a:p>
            <a:pPr marL="342900" indent="-342900">
              <a:spcBef>
                <a:spcPct val="50000"/>
              </a:spcBef>
            </a:pPr>
            <a:endParaRPr lang="en-US" altLang="ko-KR" sz="1000" dirty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8. 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문의 </a:t>
            </a:r>
            <a:r>
              <a:rPr lang="en-US" altLang="ko-KR" sz="1000" dirty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en-US" altLang="ko-KR" sz="1000" b="1" dirty="0" smtClean="0">
                <a:latin typeface="나눔고딕" pitchFamily="50" charset="-127"/>
                <a:ea typeface="나눔고딕" pitchFamily="50" charset="-127"/>
                <a:hlinkClick r:id="rId3"/>
              </a:rPr>
              <a:t>sayolt@hanmail.net</a:t>
            </a:r>
            <a:r>
              <a:rPr lang="en-US" altLang="ko-KR" sz="1000" b="1" dirty="0" smtClean="0">
                <a:latin typeface="나눔고딕" pitchFamily="50" charset="-127"/>
                <a:ea typeface="나눔고딕" pitchFamily="50" charset="-127"/>
              </a:rPr>
              <a:t>  </a:t>
            </a:r>
            <a:r>
              <a:rPr lang="en-US" altLang="ko-KR" sz="1000" dirty="0" smtClean="0">
                <a:latin typeface="나눔고딕" pitchFamily="50" charset="-127"/>
                <a:ea typeface="나눔고딕" pitchFamily="50" charset="-127"/>
              </a:rPr>
              <a:t>02)331-7174 / </a:t>
            </a:r>
            <a:r>
              <a:rPr lang="ko-KR" altLang="en-US" sz="1000" dirty="0" err="1">
                <a:latin typeface="나눔고딕" pitchFamily="50" charset="-127"/>
                <a:ea typeface="나눔고딕" pitchFamily="50" charset="-127"/>
              </a:rPr>
              <a:t>홀트아동복지회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000" dirty="0" err="1">
                <a:latin typeface="나눔고딕" pitchFamily="50" charset="-127"/>
                <a:ea typeface="나눔고딕" pitchFamily="50" charset="-127"/>
              </a:rPr>
              <a:t>홍보팀</a:t>
            </a:r>
            <a:r>
              <a:rPr lang="ko-KR" altLang="en-US" sz="1000" dirty="0">
                <a:latin typeface="나눔고딕" pitchFamily="50" charset="-127"/>
                <a:ea typeface="나눔고딕" pitchFamily="50" charset="-127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8640" y="179512"/>
            <a:ext cx="6400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&lt;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심사기준 및 증빙서류 관련 안내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&gt;</a:t>
            </a:r>
            <a:endParaRPr lang="en-US" altLang="ko-KR" sz="1050" b="1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4664" y="755576"/>
            <a:ext cx="11753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 smtClean="0">
                <a:latin typeface="나눔고딕" pitchFamily="50" charset="-127"/>
                <a:ea typeface="나눔고딕" pitchFamily="50" charset="-127"/>
              </a:rPr>
              <a:t>심사기준안내</a:t>
            </a:r>
            <a:endParaRPr lang="ko-KR" altLang="en-US" sz="1400" b="1" dirty="0">
              <a:latin typeface="나눔고딕" pitchFamily="50" charset="-127"/>
              <a:ea typeface="나눔고딕" pitchFamily="50" charset="-127"/>
            </a:endParaRPr>
          </a:p>
        </p:txBody>
      </p:sp>
      <p:grpSp>
        <p:nvGrpSpPr>
          <p:cNvPr id="20" name="그룹 19"/>
          <p:cNvGrpSpPr/>
          <p:nvPr/>
        </p:nvGrpSpPr>
        <p:grpSpPr>
          <a:xfrm>
            <a:off x="1027021" y="1043608"/>
            <a:ext cx="2188528" cy="1656183"/>
            <a:chOff x="3789040" y="971600"/>
            <a:chExt cx="2817313" cy="2160240"/>
          </a:xfrm>
        </p:grpSpPr>
        <p:cxnSp>
          <p:nvCxnSpPr>
            <p:cNvPr id="15" name="직선 연결선 14"/>
            <p:cNvCxnSpPr>
              <a:stCxn id="8" idx="5"/>
            </p:cNvCxnSpPr>
            <p:nvPr/>
          </p:nvCxnSpPr>
          <p:spPr>
            <a:xfrm>
              <a:off x="5600535" y="1955003"/>
              <a:ext cx="132721" cy="1687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3" name="그룹 12"/>
            <p:cNvGrpSpPr/>
            <p:nvPr/>
          </p:nvGrpSpPr>
          <p:grpSpPr>
            <a:xfrm>
              <a:off x="4617132" y="971600"/>
              <a:ext cx="1152128" cy="1152128"/>
              <a:chOff x="4653136" y="1331640"/>
              <a:chExt cx="1152128" cy="1152128"/>
            </a:xfrm>
          </p:grpSpPr>
          <p:sp>
            <p:nvSpPr>
              <p:cNvPr id="8" name="타원 7"/>
              <p:cNvSpPr/>
              <p:nvPr/>
            </p:nvSpPr>
            <p:spPr>
              <a:xfrm>
                <a:off x="4653136" y="1331640"/>
                <a:ext cx="1152128" cy="1152128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800" dirty="0" smtClean="0">
                  <a:latin typeface="나눔고딕" pitchFamily="50" charset="-127"/>
                  <a:ea typeface="나눔고딕" pitchFamily="50" charset="-127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4743857" y="1707648"/>
                <a:ext cx="968223" cy="4415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1600" b="1" dirty="0" smtClean="0">
                    <a:solidFill>
                      <a:schemeClr val="bg1"/>
                    </a:solidFill>
                    <a:latin typeface="나눔고딕" pitchFamily="50" charset="-127"/>
                    <a:ea typeface="나눔고딕" pitchFamily="50" charset="-127"/>
                  </a:rPr>
                  <a:t>명확성</a:t>
                </a:r>
                <a:endParaRPr lang="ko-KR" altLang="en-US" sz="1600" b="1" dirty="0">
                  <a:solidFill>
                    <a:schemeClr val="bg1"/>
                  </a:solidFill>
                  <a:latin typeface="나눔고딕" pitchFamily="50" charset="-127"/>
                  <a:ea typeface="나눔고딕" pitchFamily="50" charset="-127"/>
                </a:endParaRPr>
              </a:p>
            </p:txBody>
          </p:sp>
        </p:grpSp>
        <p:grpSp>
          <p:nvGrpSpPr>
            <p:cNvPr id="12" name="그룹 11"/>
            <p:cNvGrpSpPr/>
            <p:nvPr/>
          </p:nvGrpSpPr>
          <p:grpSpPr>
            <a:xfrm>
              <a:off x="5454225" y="1979712"/>
              <a:ext cx="1152128" cy="1152128"/>
              <a:chOff x="5490229" y="2339752"/>
              <a:chExt cx="1152128" cy="1152128"/>
            </a:xfrm>
          </p:grpSpPr>
          <p:sp>
            <p:nvSpPr>
              <p:cNvPr id="10" name="타원 9"/>
              <p:cNvSpPr/>
              <p:nvPr/>
            </p:nvSpPr>
            <p:spPr>
              <a:xfrm>
                <a:off x="5490229" y="2339752"/>
                <a:ext cx="1152128" cy="1152128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800" dirty="0" smtClean="0">
                  <a:latin typeface="나눔고딕" pitchFamily="50" charset="-127"/>
                  <a:ea typeface="나눔고딕" pitchFamily="50" charset="-127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5578125" y="2715760"/>
                <a:ext cx="968223" cy="4415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1600" b="1" dirty="0" smtClean="0">
                    <a:solidFill>
                      <a:schemeClr val="bg1"/>
                    </a:solidFill>
                    <a:latin typeface="나눔고딕" pitchFamily="50" charset="-127"/>
                    <a:ea typeface="나눔고딕" pitchFamily="50" charset="-127"/>
                  </a:rPr>
                  <a:t>계획성</a:t>
                </a:r>
                <a:endParaRPr lang="ko-KR" altLang="en-US" sz="1600" b="1" dirty="0">
                  <a:solidFill>
                    <a:schemeClr val="bg1"/>
                  </a:solidFill>
                  <a:latin typeface="나눔고딕" pitchFamily="50" charset="-127"/>
                  <a:ea typeface="나눔고딕" pitchFamily="50" charset="-127"/>
                </a:endParaRPr>
              </a:p>
            </p:txBody>
          </p:sp>
        </p:grpSp>
        <p:cxnSp>
          <p:nvCxnSpPr>
            <p:cNvPr id="16" name="직선 연결선 15"/>
            <p:cNvCxnSpPr>
              <a:endCxn id="10" idx="2"/>
            </p:cNvCxnSpPr>
            <p:nvPr/>
          </p:nvCxnSpPr>
          <p:spPr>
            <a:xfrm>
              <a:off x="4941168" y="2555776"/>
              <a:ext cx="51305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 flipV="1">
              <a:off x="4653136" y="1979712"/>
              <a:ext cx="153017" cy="1440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1" name="그룹 10"/>
            <p:cNvGrpSpPr/>
            <p:nvPr/>
          </p:nvGrpSpPr>
          <p:grpSpPr>
            <a:xfrm>
              <a:off x="3789040" y="1979712"/>
              <a:ext cx="1152128" cy="1152128"/>
              <a:chOff x="3825044" y="2339752"/>
              <a:chExt cx="1152128" cy="1152128"/>
            </a:xfrm>
          </p:grpSpPr>
          <p:sp>
            <p:nvSpPr>
              <p:cNvPr id="9" name="타원 8"/>
              <p:cNvSpPr/>
              <p:nvPr/>
            </p:nvSpPr>
            <p:spPr>
              <a:xfrm>
                <a:off x="3825044" y="2339752"/>
                <a:ext cx="1152128" cy="1152128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800" dirty="0" smtClean="0">
                  <a:latin typeface="나눔고딕" pitchFamily="50" charset="-127"/>
                  <a:ea typeface="나눔고딕" pitchFamily="50" charset="-127"/>
                </a:endParaRP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3909587" y="2715760"/>
                <a:ext cx="968223" cy="4415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1600" b="1" dirty="0" err="1" smtClean="0">
                    <a:solidFill>
                      <a:schemeClr val="bg1"/>
                    </a:solidFill>
                    <a:latin typeface="나눔고딕" pitchFamily="50" charset="-127"/>
                    <a:ea typeface="나눔고딕" pitchFamily="50" charset="-127"/>
                  </a:rPr>
                  <a:t>이타성</a:t>
                </a:r>
                <a:endParaRPr lang="ko-KR" altLang="en-US" sz="1600" b="1" dirty="0">
                  <a:solidFill>
                    <a:schemeClr val="bg1"/>
                  </a:solidFill>
                  <a:latin typeface="나눔고딕" pitchFamily="50" charset="-127"/>
                  <a:ea typeface="나눔고딕" pitchFamily="50" charset="-127"/>
                </a:endParaRPr>
              </a:p>
            </p:txBody>
          </p:sp>
        </p:grpSp>
      </p:grpSp>
      <p:sp>
        <p:nvSpPr>
          <p:cNvPr id="21" name="모서리가 둥근 직사각형 20"/>
          <p:cNvSpPr/>
          <p:nvPr/>
        </p:nvSpPr>
        <p:spPr>
          <a:xfrm>
            <a:off x="3645024" y="1043608"/>
            <a:ext cx="2808312" cy="172819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 dirty="0" smtClean="0"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026" name="Picture 2" descr="C:\Users\HOLT\Desktop\LEEHYUNJU\icons\ide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7530" y="6156176"/>
            <a:ext cx="538163" cy="538163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4437112" y="1115616"/>
            <a:ext cx="13260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spc="-150" dirty="0" err="1" smtClean="0">
                <a:solidFill>
                  <a:schemeClr val="tx2"/>
                </a:solidFill>
                <a:latin typeface="나눔고딕" pitchFamily="50" charset="-127"/>
                <a:ea typeface="나눔고딕" pitchFamily="50" charset="-127"/>
              </a:rPr>
              <a:t>가산점</a:t>
            </a:r>
            <a:r>
              <a:rPr lang="ko-KR" altLang="en-US" sz="2000" b="1" spc="-150" dirty="0" smtClean="0">
                <a:solidFill>
                  <a:schemeClr val="tx2"/>
                </a:solidFill>
                <a:latin typeface="나눔고딕" pitchFamily="50" charset="-127"/>
                <a:ea typeface="나눔고딕" pitchFamily="50" charset="-127"/>
              </a:rPr>
              <a:t> 제도</a:t>
            </a:r>
            <a:endParaRPr lang="ko-KR" altLang="en-US" sz="2000" b="1" spc="-150" dirty="0">
              <a:solidFill>
                <a:schemeClr val="tx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17032" y="1508755"/>
            <a:ext cx="26212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latin typeface="나눔고딕" pitchFamily="50" charset="-127"/>
                <a:ea typeface="나눔고딕" pitchFamily="50" charset="-127"/>
              </a:rPr>
              <a:t>-</a:t>
            </a:r>
            <a:r>
              <a:rPr lang="ko-KR" altLang="en-US" sz="1200" b="1" dirty="0" smtClean="0">
                <a:latin typeface="나눔고딕" pitchFamily="50" charset="-127"/>
                <a:ea typeface="나눔고딕" pitchFamily="50" charset="-127"/>
              </a:rPr>
              <a:t>중위소득 </a:t>
            </a:r>
            <a:r>
              <a:rPr lang="en-US" altLang="ko-KR" sz="1200" b="1" dirty="0" smtClean="0">
                <a:latin typeface="나눔고딕" pitchFamily="50" charset="-127"/>
                <a:ea typeface="나눔고딕" pitchFamily="50" charset="-127"/>
              </a:rPr>
              <a:t>60% </a:t>
            </a:r>
            <a:r>
              <a:rPr lang="ko-KR" altLang="en-US" sz="1200" b="1" dirty="0" smtClean="0">
                <a:latin typeface="나눔고딕" pitchFamily="50" charset="-127"/>
                <a:ea typeface="나눔고딕" pitchFamily="50" charset="-127"/>
              </a:rPr>
              <a:t>이하</a:t>
            </a:r>
            <a:r>
              <a:rPr lang="ko-KR" altLang="en-US" sz="1200" dirty="0" smtClean="0">
                <a:latin typeface="나눔고딕" pitchFamily="50" charset="-127"/>
                <a:ea typeface="나눔고딕" pitchFamily="50" charset="-127"/>
              </a:rPr>
              <a:t>인</a:t>
            </a:r>
            <a:r>
              <a:rPr lang="ko-KR" altLang="en-US" sz="1200" b="1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200" dirty="0" smtClean="0">
                <a:latin typeface="나눔고딕" pitchFamily="50" charset="-127"/>
                <a:ea typeface="나눔고딕" pitchFamily="50" charset="-127"/>
              </a:rPr>
              <a:t>가정의 청소년</a:t>
            </a:r>
            <a:endParaRPr lang="ko-KR" altLang="en-US" sz="12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41586" y="6300192"/>
            <a:ext cx="3913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spc="-150" dirty="0" smtClean="0">
                <a:latin typeface="나눔고딕" pitchFamily="50" charset="-127"/>
                <a:ea typeface="나눔고딕" pitchFamily="50" charset="-127"/>
              </a:rPr>
              <a:t>2017 </a:t>
            </a:r>
            <a:r>
              <a:rPr lang="ko-KR" altLang="en-US" sz="1400" b="1" spc="-150" dirty="0" err="1" smtClean="0">
                <a:latin typeface="나눔고딕" pitchFamily="50" charset="-127"/>
                <a:ea typeface="나눔고딕" pitchFamily="50" charset="-127"/>
              </a:rPr>
              <a:t>아름다운청소년</a:t>
            </a:r>
            <a:r>
              <a:rPr lang="ko-KR" altLang="en-US" sz="1400" b="1" spc="-150" dirty="0" smtClean="0">
                <a:latin typeface="나눔고딕" pitchFamily="50" charset="-127"/>
                <a:ea typeface="나눔고딕" pitchFamily="50" charset="-127"/>
              </a:rPr>
              <a:t> 지원서 작성 시 도움이 될 수 있는 </a:t>
            </a:r>
            <a:r>
              <a:rPr lang="en-US" altLang="ko-KR" sz="1400" b="1" spc="-150" dirty="0" smtClean="0">
                <a:latin typeface="나눔고딕" pitchFamily="50" charset="-127"/>
                <a:ea typeface="나눔고딕" pitchFamily="50" charset="-127"/>
              </a:rPr>
              <a:t>TIP</a:t>
            </a:r>
            <a:endParaRPr lang="ko-KR" altLang="en-US" sz="1400" b="1" spc="-15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17032" y="1724779"/>
            <a:ext cx="28135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latin typeface="나눔고딕" pitchFamily="50" charset="-127"/>
                <a:ea typeface="나눔고딕" pitchFamily="50" charset="-127"/>
              </a:rPr>
              <a:t>-</a:t>
            </a:r>
            <a:r>
              <a:rPr lang="ko-KR" altLang="en-US" sz="1200" dirty="0" err="1" smtClean="0">
                <a:latin typeface="나눔고딕" pitchFamily="50" charset="-127"/>
                <a:ea typeface="나눔고딕" pitchFamily="50" charset="-127"/>
              </a:rPr>
              <a:t>탈북청소년</a:t>
            </a:r>
            <a:r>
              <a:rPr lang="en-US" altLang="ko-KR" sz="1200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 err="1" smtClean="0">
                <a:latin typeface="나눔고딕" pitchFamily="50" charset="-127"/>
                <a:ea typeface="나눔고딕" pitchFamily="50" charset="-127"/>
              </a:rPr>
              <a:t>학교밖청소년</a:t>
            </a:r>
            <a:r>
              <a:rPr lang="ko-KR" altLang="en-US" sz="1200" dirty="0" smtClean="0">
                <a:latin typeface="나눔고딕" pitchFamily="50" charset="-127"/>
                <a:ea typeface="나눔고딕" pitchFamily="50" charset="-127"/>
              </a:rPr>
              <a:t> 등 </a:t>
            </a:r>
            <a:endParaRPr lang="en-US" altLang="ko-KR" sz="1200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sz="12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200" dirty="0" smtClean="0">
                <a:latin typeface="나눔고딕" pitchFamily="50" charset="-127"/>
                <a:ea typeface="나눔고딕" pitchFamily="50" charset="-127"/>
              </a:rPr>
              <a:t>꿈을 위해 열심히 노력함을 인정받아</a:t>
            </a:r>
            <a:endParaRPr lang="en-US" altLang="ko-KR" sz="1200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sz="1200" b="1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200" b="1" dirty="0" smtClean="0">
                <a:latin typeface="나눔고딕" pitchFamily="50" charset="-127"/>
                <a:ea typeface="나눔고딕" pitchFamily="50" charset="-127"/>
              </a:rPr>
              <a:t>대안학교</a:t>
            </a:r>
            <a:r>
              <a:rPr lang="en-US" altLang="ko-KR" sz="1200" b="1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b="1" dirty="0" smtClean="0">
                <a:latin typeface="나눔고딕" pitchFamily="50" charset="-127"/>
                <a:ea typeface="나눔고딕" pitchFamily="50" charset="-127"/>
              </a:rPr>
              <a:t>복지기관으로부터 </a:t>
            </a:r>
            <a:endParaRPr lang="en-US" altLang="ko-KR" sz="1200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sz="1200" b="1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200" b="1" dirty="0" smtClean="0">
                <a:latin typeface="나눔고딕" pitchFamily="50" charset="-127"/>
                <a:ea typeface="나눔고딕" pitchFamily="50" charset="-127"/>
              </a:rPr>
              <a:t>추천 받은 청소년 </a:t>
            </a:r>
            <a:r>
              <a:rPr lang="en-US" altLang="ko-KR" sz="1200" dirty="0" smtClean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200" dirty="0" smtClean="0">
                <a:latin typeface="나눔고딕" pitchFamily="50" charset="-127"/>
                <a:ea typeface="나눔고딕" pitchFamily="50" charset="-127"/>
              </a:rPr>
              <a:t>기관당 </a:t>
            </a:r>
            <a:r>
              <a:rPr lang="en-US" altLang="ko-KR" sz="1200" dirty="0" smtClean="0">
                <a:latin typeface="나눔고딕" pitchFamily="50" charset="-127"/>
                <a:ea typeface="나눔고딕" pitchFamily="50" charset="-127"/>
              </a:rPr>
              <a:t>1</a:t>
            </a:r>
            <a:r>
              <a:rPr lang="ko-KR" altLang="en-US" sz="1200" dirty="0" smtClean="0">
                <a:latin typeface="나눔고딕" pitchFamily="50" charset="-127"/>
                <a:ea typeface="나눔고딕" pitchFamily="50" charset="-127"/>
              </a:rPr>
              <a:t>명으로 제한</a:t>
            </a:r>
            <a:r>
              <a:rPr lang="en-US" altLang="ko-KR" sz="1200" dirty="0" smtClean="0">
                <a:latin typeface="나눔고딕" pitchFamily="50" charset="-127"/>
                <a:ea typeface="나눔고딕" pitchFamily="50" charset="-127"/>
              </a:rPr>
              <a:t>)</a:t>
            </a:r>
            <a:endParaRPr lang="ko-KR" altLang="en-US" sz="1200" dirty="0"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027" name="Picture 3" descr="C:\Users\HOLT\Desktop\LEEHYUNJU\icons\sprout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17032" y="899592"/>
            <a:ext cx="599976" cy="599976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3717032" y="2483768"/>
            <a:ext cx="26212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latin typeface="나눔고딕" pitchFamily="50" charset="-127"/>
                <a:ea typeface="나눔고딕" pitchFamily="50" charset="-127"/>
              </a:rPr>
              <a:t>-</a:t>
            </a:r>
            <a:r>
              <a:rPr lang="ko-KR" altLang="en-US" sz="1200" dirty="0" smtClean="0">
                <a:latin typeface="나눔고딕" pitchFamily="50" charset="-127"/>
                <a:ea typeface="나눔고딕" pitchFamily="50" charset="-127"/>
              </a:rPr>
              <a:t>꿈과 관련된 </a:t>
            </a:r>
            <a:r>
              <a:rPr lang="ko-KR" altLang="en-US" sz="1200" b="1" dirty="0" smtClean="0">
                <a:latin typeface="나눔고딕" pitchFamily="50" charset="-127"/>
                <a:ea typeface="나눔고딕" pitchFamily="50" charset="-127"/>
              </a:rPr>
              <a:t>수상경력</a:t>
            </a:r>
            <a:r>
              <a:rPr lang="ko-KR" altLang="en-US" sz="1200" dirty="0" smtClean="0">
                <a:latin typeface="나눔고딕" pitchFamily="50" charset="-127"/>
                <a:ea typeface="나눔고딕" pitchFamily="50" charset="-127"/>
              </a:rPr>
              <a:t>이 있는 청소년 </a:t>
            </a:r>
            <a:endParaRPr lang="ko-KR" altLang="en-US" sz="12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97515" y="6660232"/>
            <a:ext cx="526778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ko-KR" altLang="en-US" sz="14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자신의 꿈에 대해 타인이 충분히 이해할 수 있도록 명확하게 기입해주세요</a:t>
            </a:r>
            <a:r>
              <a:rPr lang="en-US" altLang="ko-KR" sz="14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! </a:t>
            </a:r>
          </a:p>
          <a:p>
            <a:pPr marL="342900" indent="-342900"/>
            <a:r>
              <a:rPr lang="en-US" altLang="ko-KR" sz="1400" spc="-150" dirty="0" smtClean="0">
                <a:latin typeface="나눔고딕" pitchFamily="50" charset="-127"/>
                <a:ea typeface="나눔고딕" pitchFamily="50" charset="-127"/>
              </a:rPr>
              <a:t>              - </a:t>
            </a:r>
            <a:r>
              <a:rPr lang="ko-KR" altLang="en-US" sz="1400" spc="-150" dirty="0" smtClean="0">
                <a:latin typeface="나눔고딕" pitchFamily="50" charset="-127"/>
                <a:ea typeface="나눔고딕" pitchFamily="50" charset="-127"/>
              </a:rPr>
              <a:t>향후</a:t>
            </a:r>
            <a:r>
              <a:rPr lang="en-US" altLang="ko-KR" sz="1400" spc="-150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400" spc="-150" dirty="0" smtClean="0">
                <a:latin typeface="나눔고딕" pitchFamily="50" charset="-127"/>
                <a:ea typeface="나눔고딕" pitchFamily="50" charset="-127"/>
              </a:rPr>
              <a:t>면담 시에도 합격될 가능성이 더 높습니다</a:t>
            </a:r>
            <a:r>
              <a:rPr lang="en-US" altLang="ko-KR" sz="1400" spc="-150" dirty="0" smtClean="0">
                <a:latin typeface="나눔고딕" pitchFamily="50" charset="-127"/>
                <a:ea typeface="나눔고딕" pitchFamily="50" charset="-127"/>
              </a:rPr>
              <a:t>. </a:t>
            </a:r>
          </a:p>
          <a:p>
            <a:pPr marL="342900" indent="-342900"/>
            <a:endParaRPr lang="en-US" altLang="ko-KR" sz="700" spc="-150" dirty="0" smtClean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buAutoNum type="arabicPeriod" startAt="2"/>
            </a:pPr>
            <a:r>
              <a:rPr lang="ko-KR" altLang="en-US" sz="14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앞으로 꿈을 위해 어떻게 노력할 것인지 실천 가능한 계획을 세워주세요</a:t>
            </a:r>
            <a:r>
              <a:rPr lang="en-US" altLang="ko-KR" sz="14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! </a:t>
            </a:r>
          </a:p>
          <a:p>
            <a:pPr marL="342900" indent="-342900"/>
            <a:r>
              <a:rPr lang="en-US" altLang="ko-KR" sz="1400" spc="-150" dirty="0" smtClean="0">
                <a:latin typeface="나눔고딕" pitchFamily="50" charset="-127"/>
                <a:ea typeface="나눔고딕" pitchFamily="50" charset="-127"/>
              </a:rPr>
              <a:t>              - </a:t>
            </a:r>
            <a:r>
              <a:rPr lang="ko-KR" altLang="en-US" sz="1400" spc="-150" dirty="0" smtClean="0">
                <a:latin typeface="나눔고딕" pitchFamily="50" charset="-127"/>
                <a:ea typeface="나눔고딕" pitchFamily="50" charset="-127"/>
              </a:rPr>
              <a:t>실천 불가능한 계획</a:t>
            </a:r>
            <a:r>
              <a:rPr lang="en-US" altLang="ko-KR" sz="1400" spc="-150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400" spc="-150" dirty="0" smtClean="0">
                <a:latin typeface="나눔고딕" pitchFamily="50" charset="-127"/>
                <a:ea typeface="나눔고딕" pitchFamily="50" charset="-127"/>
              </a:rPr>
              <a:t>분명하지 않은 계획은 낮은 점수를 받게 됩니다</a:t>
            </a:r>
            <a:r>
              <a:rPr lang="en-US" altLang="ko-KR" sz="1400" spc="-150" dirty="0" smtClean="0">
                <a:latin typeface="나눔고딕" pitchFamily="50" charset="-127"/>
                <a:ea typeface="나눔고딕" pitchFamily="50" charset="-127"/>
              </a:rPr>
              <a:t>. </a:t>
            </a:r>
          </a:p>
          <a:p>
            <a:pPr marL="342900" indent="-342900"/>
            <a:endParaRPr lang="en-US" altLang="ko-KR" sz="700" spc="-150" dirty="0" smtClean="0">
              <a:latin typeface="나눔고딕" pitchFamily="50" charset="-127"/>
              <a:ea typeface="나눔고딕" pitchFamily="50" charset="-127"/>
            </a:endParaRPr>
          </a:p>
          <a:p>
            <a:pPr marL="342900" indent="-342900">
              <a:buAutoNum type="arabicPeriod" startAt="3"/>
            </a:pPr>
            <a:r>
              <a:rPr lang="ko-KR" altLang="en-US" sz="14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내가 꿈을 이루어서 우리 가족</a:t>
            </a:r>
            <a:r>
              <a:rPr lang="en-US" altLang="ko-KR" sz="14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4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학교</a:t>
            </a:r>
            <a:r>
              <a:rPr lang="en-US" altLang="ko-KR" sz="14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4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우리나라를 비롯한 타인을 위해 </a:t>
            </a:r>
            <a:endParaRPr lang="en-US" altLang="ko-KR" sz="1400" b="1" spc="-1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marL="342900" indent="-342900"/>
            <a:r>
              <a:rPr lang="en-US" altLang="ko-KR" sz="14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          </a:t>
            </a:r>
            <a:r>
              <a:rPr lang="ko-KR" altLang="en-US" sz="14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어떤 도움을 줄 수 있을지 고민해보시고 기입해주세요</a:t>
            </a:r>
            <a:r>
              <a:rPr lang="en-US" altLang="ko-KR" sz="14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! </a:t>
            </a:r>
          </a:p>
          <a:p>
            <a:pPr marL="342900" indent="-342900"/>
            <a:r>
              <a:rPr lang="en-US" altLang="ko-KR" sz="1400" spc="-150" dirty="0" smtClean="0">
                <a:latin typeface="나눔고딕" pitchFamily="50" charset="-127"/>
                <a:ea typeface="나눔고딕" pitchFamily="50" charset="-127"/>
              </a:rPr>
              <a:t>              - </a:t>
            </a:r>
            <a:r>
              <a:rPr lang="ko-KR" altLang="en-US" sz="1400" spc="-150" dirty="0" smtClean="0">
                <a:latin typeface="나눔고딕" pitchFamily="50" charset="-127"/>
                <a:ea typeface="나눔고딕" pitchFamily="50" charset="-127"/>
              </a:rPr>
              <a:t>단순히 직업적인 꿈을 이루는 것 만이 전부가 아니라</a:t>
            </a:r>
            <a:r>
              <a:rPr lang="en-US" altLang="ko-KR" sz="1400" spc="-150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400" spc="-150" dirty="0" smtClean="0">
                <a:latin typeface="나눔고딕" pitchFamily="50" charset="-127"/>
                <a:ea typeface="나눔고딕" pitchFamily="50" charset="-127"/>
              </a:rPr>
              <a:t>꿈을 이룬 뒤 </a:t>
            </a:r>
            <a:endParaRPr lang="en-US" altLang="ko-KR" sz="1400" spc="-150" dirty="0" smtClean="0">
              <a:latin typeface="나눔고딕" pitchFamily="50" charset="-127"/>
              <a:ea typeface="나눔고딕" pitchFamily="50" charset="-127"/>
            </a:endParaRPr>
          </a:p>
          <a:p>
            <a:pPr marL="342900" indent="-342900"/>
            <a:r>
              <a:rPr lang="en-US" altLang="ko-KR" sz="1400" spc="-150" dirty="0" smtClean="0">
                <a:latin typeface="나눔고딕" pitchFamily="50" charset="-127"/>
                <a:ea typeface="나눔고딕" pitchFamily="50" charset="-127"/>
              </a:rPr>
              <a:t>                 </a:t>
            </a:r>
            <a:r>
              <a:rPr lang="ko-KR" altLang="en-US" sz="1400" spc="-150" dirty="0" smtClean="0">
                <a:latin typeface="나눔고딕" pitchFamily="50" charset="-127"/>
                <a:ea typeface="나눔고딕" pitchFamily="50" charset="-127"/>
              </a:rPr>
              <a:t>어떤 점으로 남을 위해 기여하느냐가 더 중요합니다</a:t>
            </a:r>
            <a:r>
              <a:rPr lang="en-US" altLang="ko-KR" sz="1400" spc="-150" dirty="0" smtClean="0">
                <a:latin typeface="나눔고딕" pitchFamily="50" charset="-127"/>
                <a:ea typeface="나눔고딕" pitchFamily="50" charset="-127"/>
              </a:rPr>
              <a:t>.  </a:t>
            </a:r>
            <a:endParaRPr lang="ko-KR" altLang="en-US" sz="1400" spc="-15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04664" y="2915816"/>
            <a:ext cx="17956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spc="-150" dirty="0" smtClean="0">
                <a:latin typeface="나눔고딕" pitchFamily="50" charset="-127"/>
                <a:ea typeface="나눔고딕" pitchFamily="50" charset="-127"/>
              </a:rPr>
              <a:t>기타 증빙서류 제출  안내 </a:t>
            </a:r>
            <a:endParaRPr lang="ko-KR" altLang="en-US" sz="1400" b="1" spc="-150" dirty="0">
              <a:latin typeface="나눔고딕" pitchFamily="50" charset="-127"/>
              <a:ea typeface="나눔고딕" pitchFamily="50" charset="-127"/>
            </a:endParaRPr>
          </a:p>
        </p:txBody>
      </p:sp>
      <p:graphicFrame>
        <p:nvGraphicFramePr>
          <p:cNvPr id="32" name="표 31"/>
          <p:cNvGraphicFramePr>
            <a:graphicFrameLocks noGrp="1"/>
          </p:cNvGraphicFramePr>
          <p:nvPr/>
        </p:nvGraphicFramePr>
        <p:xfrm>
          <a:off x="548680" y="3275856"/>
          <a:ext cx="5976664" cy="25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5205"/>
                <a:gridCol w="2583287"/>
                <a:gridCol w="154817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해당사항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첨부서류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발급기관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중위소득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50% 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이하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-</a:t>
                      </a:r>
                      <a:r>
                        <a:rPr lang="ko-KR" altLang="en-US" sz="1200" dirty="0" err="1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기초생활수급자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 증명서 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-</a:t>
                      </a:r>
                      <a:r>
                        <a:rPr lang="ko-KR" altLang="en-US" sz="1200" dirty="0" err="1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차상위계층확인서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-</a:t>
                      </a:r>
                      <a:r>
                        <a:rPr lang="ko-KR" altLang="en-US" sz="1200" dirty="0" err="1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차상위본인부담경감대상자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 증명서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주민자치센터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시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.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군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.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구청 민원실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중위소득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60%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이하 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-2017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년도 부모의 건강보험료 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 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 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납부확인서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국민건강보험공단 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복지기관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, 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대안학교 추천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-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추천서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담당 </a:t>
                      </a:r>
                      <a:r>
                        <a:rPr lang="ko-KR" altLang="en-US" sz="1200" dirty="0" err="1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사회복지사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, </a:t>
                      </a:r>
                    </a:p>
                    <a:p>
                      <a:pPr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 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담임교사 및 기관장 작성요망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사회복지기관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대안학교</a:t>
                      </a:r>
                      <a:endParaRPr lang="en-US" altLang="ko-KR" sz="1200" dirty="0" smtClean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청소년센터 등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수상경력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-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수상사항 관련 상장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200" dirty="0" err="1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스캔본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 첨부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) </a:t>
                      </a:r>
                    </a:p>
                    <a:p>
                      <a:pPr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-(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있을 시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) 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언론보도내용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</a:rPr>
                        <a:t>-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62" name="Group 1014"/>
          <p:cNvGraphicFramePr>
            <a:graphicFrameLocks noGrp="1"/>
          </p:cNvGraphicFramePr>
          <p:nvPr/>
        </p:nvGraphicFramePr>
        <p:xfrm>
          <a:off x="152400" y="923925"/>
          <a:ext cx="6589713" cy="2692113"/>
        </p:xfrm>
        <a:graphic>
          <a:graphicData uri="http://schemas.openxmlformats.org/drawingml/2006/table">
            <a:tbl>
              <a:tblPr/>
              <a:tblGrid>
                <a:gridCol w="612775"/>
                <a:gridCol w="792163"/>
                <a:gridCol w="1223962"/>
                <a:gridCol w="792163"/>
                <a:gridCol w="1223962"/>
                <a:gridCol w="792163"/>
                <a:gridCol w="1152525"/>
              </a:tblGrid>
              <a:tr h="215900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인적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사항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이름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영문이름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성별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생년월일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생년월일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핸드폰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주소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8025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E-Mail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전화번호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유선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7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학교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학년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장래희망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보호자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이름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관계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전화번호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추천인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이름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소속기관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전화번호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주소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charset="-127"/>
                          <a:ea typeface="굴림" charset="-127"/>
                        </a:rPr>
                        <a:t>E-Mail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charset="-127"/>
                        <a:ea typeface="굴림" charset="-127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27" name="Text Box 79"/>
          <p:cNvSpPr txBox="1">
            <a:spLocks noChangeArrowheads="1"/>
          </p:cNvSpPr>
          <p:nvPr/>
        </p:nvSpPr>
        <p:spPr bwMode="auto">
          <a:xfrm>
            <a:off x="1905000" y="457200"/>
            <a:ext cx="322395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나눔고딕" pitchFamily="50" charset="-127"/>
                <a:ea typeface="나눔고딕" pitchFamily="50" charset="-127"/>
              </a:rPr>
              <a:t>2017 </a:t>
            </a:r>
            <a:r>
              <a:rPr lang="ko-KR" altLang="en-US" sz="16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나눔고딕" pitchFamily="50" charset="-127"/>
                <a:ea typeface="나눔고딕" pitchFamily="50" charset="-127"/>
              </a:rPr>
              <a:t>아름다운 청소년 선발 신청서</a:t>
            </a:r>
          </a:p>
        </p:txBody>
      </p:sp>
      <p:sp>
        <p:nvSpPr>
          <p:cNvPr id="2149" name="Text Box 971"/>
          <p:cNvSpPr txBox="1">
            <a:spLocks noChangeArrowheads="1"/>
          </p:cNvSpPr>
          <p:nvPr/>
        </p:nvSpPr>
        <p:spPr bwMode="auto">
          <a:xfrm>
            <a:off x="0" y="3606800"/>
            <a:ext cx="685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000" b="1" dirty="0"/>
              <a:t>- </a:t>
            </a:r>
            <a:r>
              <a:rPr lang="ko-KR" altLang="en-US" sz="1000" b="1" dirty="0"/>
              <a:t>추천인이 </a:t>
            </a:r>
            <a:r>
              <a:rPr lang="ko-KR" altLang="en-US" sz="1000" b="1" dirty="0" err="1"/>
              <a:t>없을경우</a:t>
            </a:r>
            <a:r>
              <a:rPr lang="ko-KR" altLang="en-US" sz="1000" b="1" dirty="0"/>
              <a:t> 기재하지 마시고</a:t>
            </a:r>
            <a:r>
              <a:rPr lang="en-US" altLang="ko-KR" sz="1000" b="1" dirty="0"/>
              <a:t>, </a:t>
            </a:r>
            <a:r>
              <a:rPr lang="ko-KR" altLang="en-US" sz="1000" b="1" dirty="0"/>
              <a:t>추천인이 있을 경우 추천인의 추천서를 </a:t>
            </a:r>
            <a:r>
              <a:rPr lang="en-US" altLang="ko-KR" sz="1000" b="1" dirty="0"/>
              <a:t>6</a:t>
            </a:r>
            <a:r>
              <a:rPr lang="ko-KR" altLang="en-US" sz="1000" b="1" dirty="0" err="1"/>
              <a:t>번란에</a:t>
            </a:r>
            <a:r>
              <a:rPr lang="ko-KR" altLang="en-US" sz="1000" b="1" dirty="0"/>
              <a:t> 첨부하여 주십시오</a:t>
            </a:r>
            <a:r>
              <a:rPr lang="en-US" altLang="ko-KR" b="1" dirty="0"/>
              <a:t>. </a:t>
            </a:r>
          </a:p>
        </p:txBody>
      </p:sp>
      <p:sp>
        <p:nvSpPr>
          <p:cNvPr id="2150" name="Text Box 972"/>
          <p:cNvSpPr txBox="1">
            <a:spLocks noChangeArrowheads="1"/>
          </p:cNvSpPr>
          <p:nvPr/>
        </p:nvSpPr>
        <p:spPr bwMode="auto">
          <a:xfrm>
            <a:off x="76200" y="4006850"/>
            <a:ext cx="1691489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1. </a:t>
            </a:r>
            <a:r>
              <a:rPr lang="ko-KR" altLang="en-US" sz="1100" b="1" dirty="0" smtClean="0">
                <a:latin typeface="새굴림" pitchFamily="18" charset="-127"/>
                <a:ea typeface="새굴림" pitchFamily="18" charset="-127"/>
              </a:rPr>
              <a:t>성장배경 및 자기소개</a:t>
            </a:r>
            <a:endParaRPr lang="ko-KR" altLang="en-US" sz="1100" b="1" dirty="0">
              <a:latin typeface="새굴림" pitchFamily="18" charset="-127"/>
              <a:ea typeface="새굴림" pitchFamily="18" charset="-127"/>
            </a:endParaRPr>
          </a:p>
        </p:txBody>
      </p:sp>
      <p:sp>
        <p:nvSpPr>
          <p:cNvPr id="2151" name="Rectangle 974"/>
          <p:cNvSpPr>
            <a:spLocks noChangeArrowheads="1"/>
          </p:cNvSpPr>
          <p:nvPr/>
        </p:nvSpPr>
        <p:spPr bwMode="auto">
          <a:xfrm>
            <a:off x="152400" y="4343400"/>
            <a:ext cx="6553200" cy="4260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ko-KR"/>
              <a:t>  </a:t>
            </a:r>
          </a:p>
        </p:txBody>
      </p:sp>
      <p:sp>
        <p:nvSpPr>
          <p:cNvPr id="2152" name="Text Box 977"/>
          <p:cNvSpPr txBox="1">
            <a:spLocks noChangeArrowheads="1"/>
          </p:cNvSpPr>
          <p:nvPr/>
        </p:nvSpPr>
        <p:spPr bwMode="auto">
          <a:xfrm>
            <a:off x="3124200" y="8610600"/>
            <a:ext cx="6143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800"/>
              <a:t>- </a:t>
            </a:r>
            <a:r>
              <a:rPr lang="ko-KR" altLang="en-US" sz="800"/>
              <a:t>계 속 </a:t>
            </a:r>
            <a:r>
              <a:rPr lang="en-US" altLang="ko-KR" sz="800"/>
              <a:t>-</a:t>
            </a:r>
          </a:p>
        </p:txBody>
      </p:sp>
      <p:sp>
        <p:nvSpPr>
          <p:cNvPr id="2153" name="Text Box 1010"/>
          <p:cNvSpPr txBox="1">
            <a:spLocks noChangeArrowheads="1"/>
          </p:cNvSpPr>
          <p:nvPr/>
        </p:nvSpPr>
        <p:spPr bwMode="auto">
          <a:xfrm>
            <a:off x="168275" y="4394200"/>
            <a:ext cx="650081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ko-KR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0" y="323850"/>
            <a:ext cx="523412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2. </a:t>
            </a:r>
            <a:r>
              <a:rPr lang="ko-KR" altLang="en-US" sz="1100" b="1" dirty="0" smtClean="0">
                <a:latin typeface="새굴림" pitchFamily="18" charset="-127"/>
                <a:ea typeface="새굴림" pitchFamily="18" charset="-127"/>
              </a:rPr>
              <a:t>나의 꿈과 장래희망 </a:t>
            </a:r>
            <a:r>
              <a:rPr lang="en-US" altLang="ko-KR" sz="900" b="1" dirty="0" smtClean="0"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900" b="1" dirty="0" smtClean="0">
                <a:latin typeface="새굴림" pitchFamily="18" charset="-127"/>
                <a:ea typeface="새굴림" pitchFamily="18" charset="-127"/>
              </a:rPr>
              <a:t>꿈을 갖게 된 계기 및 어떤 장래희망을 갖고 있는지 기입해주세요</a:t>
            </a:r>
            <a:r>
              <a:rPr lang="en-US" altLang="ko-KR" sz="900" b="1" dirty="0" smtClean="0">
                <a:latin typeface="새굴림" pitchFamily="18" charset="-127"/>
                <a:ea typeface="새굴림" pitchFamily="18" charset="-127"/>
              </a:rPr>
              <a:t>.) </a:t>
            </a:r>
            <a:endParaRPr lang="ko-KR" altLang="en-US" sz="900" b="1" dirty="0">
              <a:latin typeface="새굴림" pitchFamily="18" charset="-127"/>
              <a:ea typeface="새굴림" pitchFamily="18" charset="-127"/>
            </a:endParaRP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188913" y="611560"/>
            <a:ext cx="6553200" cy="374377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ko-KR"/>
              <a:t>  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2168" y="4427984"/>
            <a:ext cx="67858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3. </a:t>
            </a:r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꿈과 </a:t>
            </a:r>
            <a:r>
              <a:rPr lang="ko-KR" altLang="en-US" sz="1100" b="1" dirty="0" smtClean="0">
                <a:latin typeface="새굴림" pitchFamily="18" charset="-127"/>
                <a:ea typeface="새굴림" pitchFamily="18" charset="-127"/>
              </a:rPr>
              <a:t>관련한 </a:t>
            </a:r>
            <a:r>
              <a:rPr lang="ko-KR" altLang="en-US" sz="1100" b="1" dirty="0" err="1" smtClean="0">
                <a:latin typeface="새굴림" pitchFamily="18" charset="-127"/>
                <a:ea typeface="새굴림" pitchFamily="18" charset="-127"/>
              </a:rPr>
              <a:t>그동안의</a:t>
            </a:r>
            <a:r>
              <a:rPr lang="ko-KR" altLang="en-US" sz="1100" b="1" dirty="0" smtClean="0">
                <a:latin typeface="새굴림" pitchFamily="18" charset="-127"/>
                <a:ea typeface="새굴림" pitchFamily="18" charset="-127"/>
              </a:rPr>
              <a:t> 나의 </a:t>
            </a:r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활동 내용 </a:t>
            </a:r>
          </a:p>
          <a:p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900" b="1" dirty="0">
                <a:latin typeface="새굴림" pitchFamily="18" charset="-127"/>
                <a:ea typeface="새굴림" pitchFamily="18" charset="-127"/>
              </a:rPr>
              <a:t>( </a:t>
            </a:r>
            <a:r>
              <a:rPr lang="ko-KR" altLang="en-US" sz="900" b="1" dirty="0">
                <a:latin typeface="새굴림" pitchFamily="18" charset="-127"/>
                <a:ea typeface="새굴림" pitchFamily="18" charset="-127"/>
              </a:rPr>
              <a:t>학과성적 및 취미</a:t>
            </a:r>
            <a:r>
              <a:rPr lang="en-US" altLang="ko-KR" sz="900" b="1" dirty="0"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900" b="1" dirty="0">
                <a:latin typeface="새굴림" pitchFamily="18" charset="-127"/>
                <a:ea typeface="새굴림" pitchFamily="18" charset="-127"/>
              </a:rPr>
              <a:t>장기등과 관련된 활동에 대한 이력을 적어주시고 </a:t>
            </a:r>
            <a:r>
              <a:rPr lang="ko-KR" altLang="en-US" sz="900" b="1" dirty="0"/>
              <a:t>증빙 자료</a:t>
            </a:r>
            <a:r>
              <a:rPr lang="en-US" altLang="ko-KR" sz="900" b="1" dirty="0"/>
              <a:t>(</a:t>
            </a:r>
            <a:r>
              <a:rPr lang="ko-KR" altLang="en-US" sz="900" b="1" dirty="0"/>
              <a:t>사진</a:t>
            </a:r>
            <a:r>
              <a:rPr lang="en-US" altLang="ko-KR" sz="900" b="1" dirty="0"/>
              <a:t>,</a:t>
            </a:r>
            <a:r>
              <a:rPr lang="ko-KR" altLang="en-US" sz="900" b="1" dirty="0" err="1"/>
              <a:t>증명서등</a:t>
            </a:r>
            <a:r>
              <a:rPr lang="en-US" altLang="ko-KR" sz="900" b="1" dirty="0"/>
              <a:t>)</a:t>
            </a:r>
            <a:r>
              <a:rPr lang="ko-KR" altLang="en-US" sz="900" b="1" dirty="0"/>
              <a:t>를 </a:t>
            </a:r>
            <a:r>
              <a:rPr lang="en-US" altLang="ko-KR" sz="900" b="1" dirty="0">
                <a:latin typeface="새굴림" pitchFamily="18" charset="-127"/>
                <a:ea typeface="새굴림" pitchFamily="18" charset="-127"/>
              </a:rPr>
              <a:t>6</a:t>
            </a:r>
            <a:r>
              <a:rPr lang="ko-KR" altLang="en-US" sz="900" b="1" dirty="0">
                <a:latin typeface="새굴림" pitchFamily="18" charset="-127"/>
                <a:ea typeface="새굴림" pitchFamily="18" charset="-127"/>
              </a:rPr>
              <a:t>번에 이미지로 첨부해주세요</a:t>
            </a:r>
            <a:r>
              <a:rPr lang="en-US" altLang="ko-KR" sz="900" b="1" dirty="0">
                <a:latin typeface="새굴림" pitchFamily="18" charset="-127"/>
                <a:ea typeface="새굴림" pitchFamily="18" charset="-127"/>
              </a:rPr>
              <a:t>)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48368" y="4872484"/>
            <a:ext cx="6553200" cy="39417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ko-KR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35984" y="5077217"/>
            <a:ext cx="336502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100" b="1" dirty="0" smtClean="0">
                <a:latin typeface="새굴림" pitchFamily="18" charset="-127"/>
                <a:ea typeface="새굴림" pitchFamily="18" charset="-127"/>
              </a:rPr>
              <a:t>5. </a:t>
            </a:r>
            <a:r>
              <a:rPr lang="ko-KR" altLang="en-US" sz="1100" b="1" dirty="0" smtClean="0">
                <a:latin typeface="새굴림" pitchFamily="18" charset="-127"/>
                <a:ea typeface="새굴림" pitchFamily="18" charset="-127"/>
              </a:rPr>
              <a:t>꿈 지원금이 수여된다면 사용하고자 하는 계획 </a:t>
            </a:r>
            <a:endParaRPr lang="ko-KR" altLang="en-US" sz="1100" b="1" dirty="0">
              <a:latin typeface="새굴림" pitchFamily="18" charset="-127"/>
              <a:ea typeface="새굴림" pitchFamily="18" charset="-127"/>
            </a:endParaRPr>
          </a:p>
          <a:p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900" b="1" dirty="0" smtClean="0"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900" b="1" dirty="0" smtClean="0">
                <a:latin typeface="새굴림" pitchFamily="18" charset="-127"/>
                <a:ea typeface="새굴림" pitchFamily="18" charset="-127"/>
              </a:rPr>
              <a:t>나에게 꿈 지원금 </a:t>
            </a:r>
            <a:r>
              <a:rPr lang="en-US" altLang="ko-KR" sz="900" b="1" dirty="0" smtClean="0">
                <a:latin typeface="새굴림" pitchFamily="18" charset="-127"/>
                <a:ea typeface="새굴림" pitchFamily="18" charset="-127"/>
              </a:rPr>
              <a:t>300</a:t>
            </a:r>
            <a:r>
              <a:rPr lang="ko-KR" altLang="en-US" sz="900" b="1" dirty="0" smtClean="0">
                <a:latin typeface="새굴림" pitchFamily="18" charset="-127"/>
                <a:ea typeface="새굴림" pitchFamily="18" charset="-127"/>
              </a:rPr>
              <a:t>만원이 어떤 도움이 될 지</a:t>
            </a:r>
            <a:r>
              <a:rPr lang="en-US" altLang="ko-KR" sz="900" b="1" dirty="0" smtClean="0"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900" b="1" dirty="0" smtClean="0">
                <a:latin typeface="새굴림" pitchFamily="18" charset="-127"/>
                <a:ea typeface="새굴림" pitchFamily="18" charset="-127"/>
              </a:rPr>
              <a:t>알려주세요</a:t>
            </a:r>
            <a:r>
              <a:rPr lang="en-US" altLang="ko-KR" sz="900" b="1" dirty="0" smtClean="0">
                <a:latin typeface="새굴림" pitchFamily="18" charset="-127"/>
                <a:ea typeface="새굴림" pitchFamily="18" charset="-127"/>
              </a:rPr>
              <a:t>.)</a:t>
            </a:r>
            <a:endParaRPr lang="en-US" altLang="ko-KR" sz="900" b="1" dirty="0">
              <a:latin typeface="새굴림" pitchFamily="18" charset="-127"/>
              <a:ea typeface="새굴림" pitchFamily="18" charset="-127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2400" y="990600"/>
            <a:ext cx="6553200" cy="39417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ko-KR"/>
              <a:t>  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16632" y="611560"/>
            <a:ext cx="612058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4. </a:t>
            </a:r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꿈을 이루기 위해 내가 계획하고 있는 일들 </a:t>
            </a:r>
            <a:r>
              <a:rPr lang="en-US" altLang="ko-KR" sz="900" b="1" dirty="0">
                <a:latin typeface="새굴림" pitchFamily="18" charset="-127"/>
                <a:ea typeface="새굴림" pitchFamily="18" charset="-127"/>
              </a:rPr>
              <a:t>( </a:t>
            </a:r>
            <a:r>
              <a:rPr lang="en-US" altLang="ko-KR" sz="900" b="1" dirty="0" smtClean="0">
                <a:latin typeface="새굴림" pitchFamily="18" charset="-127"/>
                <a:ea typeface="새굴림" pitchFamily="18" charset="-127"/>
              </a:rPr>
              <a:t>2017</a:t>
            </a:r>
            <a:r>
              <a:rPr lang="ko-KR" altLang="en-US" sz="900" b="1" dirty="0" smtClean="0">
                <a:latin typeface="새굴림" pitchFamily="18" charset="-127"/>
                <a:ea typeface="새굴림" pitchFamily="18" charset="-127"/>
              </a:rPr>
              <a:t>년  </a:t>
            </a:r>
            <a:r>
              <a:rPr lang="ko-KR" altLang="en-US" sz="900" b="1" dirty="0">
                <a:latin typeface="새굴림" pitchFamily="18" charset="-127"/>
                <a:ea typeface="새굴림" pitchFamily="18" charset="-127"/>
              </a:rPr>
              <a:t>및 향후 계획이 있으면 </a:t>
            </a:r>
            <a:r>
              <a:rPr lang="ko-KR" altLang="en-US" sz="900" b="1" dirty="0" smtClean="0">
                <a:latin typeface="새굴림" pitchFamily="18" charset="-127"/>
                <a:ea typeface="새굴림" pitchFamily="18" charset="-127"/>
              </a:rPr>
              <a:t>구체적으로 소개해주세요 </a:t>
            </a:r>
            <a:r>
              <a:rPr lang="en-US" altLang="ko-KR" sz="900" b="1" dirty="0">
                <a:latin typeface="새굴림" pitchFamily="18" charset="-127"/>
                <a:ea typeface="새굴림" pitchFamily="18" charset="-127"/>
              </a:rPr>
              <a:t>)</a:t>
            </a:r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 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88913" y="5508625"/>
            <a:ext cx="6553200" cy="3311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ko-KR"/>
              <a:t>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660400"/>
            <a:ext cx="6553200" cy="3767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ko-KR"/>
              <a:t>  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76200" y="323850"/>
            <a:ext cx="574227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5. </a:t>
            </a:r>
            <a:r>
              <a:rPr lang="ko-KR" altLang="en-US" sz="1100" b="1" dirty="0" smtClean="0">
                <a:latin typeface="새굴림" pitchFamily="18" charset="-127"/>
                <a:ea typeface="새굴림" pitchFamily="18" charset="-127"/>
              </a:rPr>
              <a:t>꿈을 통해 나의 가족과 사회</a:t>
            </a:r>
            <a:r>
              <a:rPr lang="en-US" altLang="ko-KR" sz="1100" b="1" dirty="0" smtClean="0"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1100" b="1" dirty="0" smtClean="0">
                <a:latin typeface="새굴림" pitchFamily="18" charset="-127"/>
                <a:ea typeface="새굴림" pitchFamily="18" charset="-127"/>
              </a:rPr>
              <a:t>전 세계에 기여하고자 하는 계획 및 기타 하고 싶은 이야기</a:t>
            </a:r>
            <a:endParaRPr lang="en-US" altLang="ko-KR" sz="1100" b="1" dirty="0">
              <a:latin typeface="새굴림" pitchFamily="18" charset="-127"/>
              <a:ea typeface="새굴림" pitchFamily="18" charset="-127"/>
            </a:endParaRP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109538" y="4672013"/>
            <a:ext cx="6415087" cy="1492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6. </a:t>
            </a:r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증빙자료 첨부 </a:t>
            </a:r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개인별 상황과 여건에 따라 </a:t>
            </a:r>
            <a:r>
              <a:rPr lang="ko-KR" altLang="en-US" sz="1100" b="1" dirty="0">
                <a:solidFill>
                  <a:srgbClr val="FF3300"/>
                </a:solidFill>
                <a:latin typeface="새굴림" pitchFamily="18" charset="-127"/>
                <a:ea typeface="새굴림" pitchFamily="18" charset="-127"/>
              </a:rPr>
              <a:t>증빙자료를 선택하여</a:t>
            </a:r>
            <a:r>
              <a:rPr lang="ko-KR" altLang="en-US" sz="1100" b="1" dirty="0">
                <a:latin typeface="새굴림" pitchFamily="18" charset="-127"/>
                <a:ea typeface="새굴림" pitchFamily="18" charset="-127"/>
              </a:rPr>
              <a:t> 이미지로 첨부하시기 바랍니다</a:t>
            </a:r>
            <a:r>
              <a:rPr lang="en-US" altLang="ko-KR" sz="1100" b="1" dirty="0">
                <a:latin typeface="새굴림" pitchFamily="18" charset="-127"/>
                <a:ea typeface="새굴림" pitchFamily="18" charset="-127"/>
              </a:rPr>
              <a:t>. </a:t>
            </a:r>
            <a:r>
              <a:rPr lang="en-US" altLang="ko-KR" sz="1000" b="1" dirty="0"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1000" b="1" dirty="0">
                <a:latin typeface="새굴림" pitchFamily="18" charset="-127"/>
                <a:ea typeface="새굴림" pitchFamily="18" charset="-127"/>
              </a:rPr>
              <a:t>예 </a:t>
            </a:r>
            <a:r>
              <a:rPr lang="en-US" altLang="ko-KR" sz="1000" b="1" dirty="0">
                <a:latin typeface="새굴림" pitchFamily="18" charset="-127"/>
                <a:ea typeface="새굴림" pitchFamily="18" charset="-127"/>
              </a:rPr>
              <a:t>:    -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생활기록부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증빙하고픈 부분 내용 삽입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) </a:t>
            </a:r>
            <a:br>
              <a:rPr lang="en-US" altLang="ko-KR" sz="1000" dirty="0">
                <a:latin typeface="새굴림" pitchFamily="18" charset="-127"/>
                <a:ea typeface="새굴림" pitchFamily="18" charset="-127"/>
              </a:rPr>
            </a:b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          -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수상관련증명서</a:t>
            </a:r>
            <a:br>
              <a:rPr lang="ko-KR" altLang="en-US" sz="1000" dirty="0">
                <a:latin typeface="새굴림" pitchFamily="18" charset="-127"/>
                <a:ea typeface="새굴림" pitchFamily="18" charset="-127"/>
              </a:rPr>
            </a:b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         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봉사활동관련증명서 </a:t>
            </a:r>
            <a:br>
              <a:rPr lang="ko-KR" altLang="en-US" sz="1000" dirty="0">
                <a:latin typeface="새굴림" pitchFamily="18" charset="-127"/>
                <a:ea typeface="새굴림" pitchFamily="18" charset="-127"/>
              </a:rPr>
            </a:b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         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사진자료 </a:t>
            </a:r>
            <a:r>
              <a:rPr lang="ko-KR" altLang="en-US" sz="1000" dirty="0" smtClean="0"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/>
            </a:r>
            <a:br>
              <a:rPr lang="ko-KR" altLang="en-US" sz="1000" dirty="0">
                <a:latin typeface="새굴림" pitchFamily="18" charset="-127"/>
                <a:ea typeface="새굴림" pitchFamily="18" charset="-127"/>
              </a:rPr>
            </a:b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         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- </a:t>
            </a:r>
            <a:r>
              <a:rPr lang="ko-KR" altLang="en-US" sz="1000" dirty="0" err="1">
                <a:latin typeface="새굴림" pitchFamily="18" charset="-127"/>
                <a:ea typeface="새굴림" pitchFamily="18" charset="-127"/>
              </a:rPr>
              <a:t>기초생활보장</a:t>
            </a:r>
            <a:r>
              <a:rPr lang="ko-KR" altLang="ko-KR" sz="1000" dirty="0" err="1">
                <a:latin typeface="새굴림" pitchFamily="18" charset="-127"/>
                <a:ea typeface="새굴림" pitchFamily="18" charset="-127"/>
              </a:rPr>
              <a:t>수급자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 증명서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1000" dirty="0" err="1">
                <a:latin typeface="새굴림" pitchFamily="18" charset="-127"/>
                <a:ea typeface="새굴림" pitchFamily="18" charset="-127"/>
              </a:rPr>
              <a:t>동주민센터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발행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)</a:t>
            </a:r>
          </a:p>
          <a:p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          - </a:t>
            </a:r>
            <a:r>
              <a:rPr lang="ko-KR" altLang="ko-KR" sz="1000" dirty="0" err="1">
                <a:latin typeface="새굴림" pitchFamily="18" charset="-127"/>
                <a:ea typeface="새굴림" pitchFamily="18" charset="-127"/>
              </a:rPr>
              <a:t>차상위계층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 증명서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/>
            </a:r>
            <a:br>
              <a:rPr lang="ko-KR" altLang="en-US" sz="1000" dirty="0">
                <a:latin typeface="새굴림" pitchFamily="18" charset="-127"/>
                <a:ea typeface="새굴림" pitchFamily="18" charset="-127"/>
              </a:rPr>
            </a:b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            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ko-KR" sz="1000" dirty="0" err="1">
                <a:latin typeface="새굴림" pitchFamily="18" charset="-127"/>
                <a:ea typeface="새굴림" pitchFamily="18" charset="-127"/>
              </a:rPr>
              <a:t>한부모가정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ko-KR" sz="1000" dirty="0" err="1">
                <a:latin typeface="새굴림" pitchFamily="18" charset="-127"/>
                <a:ea typeface="새굴림" pitchFamily="18" charset="-127"/>
              </a:rPr>
              <a:t>차상위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 장애수당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1000" dirty="0" err="1">
                <a:latin typeface="새굴림" pitchFamily="18" charset="-127"/>
                <a:ea typeface="새굴림" pitchFamily="18" charset="-127"/>
              </a:rPr>
              <a:t>동주민센터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발행 </a:t>
            </a:r>
            <a:r>
              <a:rPr lang="ko-KR" altLang="ko-KR" sz="1000" dirty="0">
                <a:latin typeface="새굴림" pitchFamily="18" charset="-127"/>
                <a:ea typeface="새굴림" pitchFamily="18" charset="-127"/>
              </a:rPr>
              <a:t>,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  </a:t>
            </a:r>
            <a:r>
              <a:rPr lang="ko-KR" altLang="ko-KR" sz="1000" dirty="0" err="1">
                <a:latin typeface="새굴림" pitchFamily="18" charset="-127"/>
                <a:ea typeface="새굴림" pitchFamily="18" charset="-127"/>
              </a:rPr>
              <a:t>차상위본인부담경감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건강보험공단 발행</a:t>
            </a:r>
            <a:r>
              <a:rPr lang="ko-KR" altLang="ko-KR" sz="1000" dirty="0" smtClean="0">
                <a:latin typeface="새굴림" pitchFamily="18" charset="-127"/>
                <a:ea typeface="새굴림" pitchFamily="18" charset="-127"/>
              </a:rPr>
              <a:t>)</a:t>
            </a:r>
            <a:endParaRPr lang="en-US" altLang="ko-KR" sz="1000" dirty="0">
              <a:latin typeface="새굴림" pitchFamily="18" charset="-127"/>
              <a:ea typeface="새굴림" pitchFamily="18" charset="-127"/>
            </a:endParaRPr>
          </a:p>
          <a:p>
            <a:r>
              <a:rPr lang="en-US" altLang="ko-KR" sz="1000" dirty="0">
                <a:latin typeface="새굴림" pitchFamily="18" charset="-127"/>
                <a:ea typeface="새굴림" pitchFamily="18" charset="-127"/>
              </a:rPr>
              <a:t>          - </a:t>
            </a:r>
            <a:r>
              <a:rPr lang="ko-KR" altLang="en-US" sz="1000" dirty="0">
                <a:latin typeface="새굴림" pitchFamily="18" charset="-127"/>
                <a:ea typeface="새굴림" pitchFamily="18" charset="-127"/>
              </a:rPr>
              <a:t>기타 관련자료 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2060"/>
        </a:solidFill>
        <a:ln>
          <a:noFill/>
        </a:ln>
      </a:spPr>
      <a:bodyPr rtlCol="0" anchor="ctr"/>
      <a:lstStyle>
        <a:defPPr algn="ctr">
          <a:defRPr sz="800" dirty="0" smtClean="0">
            <a:latin typeface="나눔고딕 ExtraBold" pitchFamily="50" charset="-127"/>
            <a:ea typeface="나눔고딕 ExtraBold" pitchFamily="50" charset="-127"/>
          </a:defRPr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447</Words>
  <Application>Microsoft Office PowerPoint</Application>
  <PresentationFormat>화면 슬라이드 쇼(4:3)</PresentationFormat>
  <Paragraphs>128</Paragraphs>
  <Slides>14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홍보팀</dc:creator>
  <cp:lastModifiedBy>HOLT</cp:lastModifiedBy>
  <cp:revision>50</cp:revision>
  <dcterms:created xsi:type="dcterms:W3CDTF">2014-11-13T01:28:44Z</dcterms:created>
  <dcterms:modified xsi:type="dcterms:W3CDTF">2017-06-26T02:21:24Z</dcterms:modified>
</cp:coreProperties>
</file>